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61" r:id="rId2"/>
    <p:sldId id="266" r:id="rId3"/>
    <p:sldId id="269" r:id="rId4"/>
    <p:sldId id="268" r:id="rId5"/>
    <p:sldId id="267" r:id="rId6"/>
    <p:sldId id="259" r:id="rId7"/>
    <p:sldId id="264" r:id="rId8"/>
    <p:sldId id="262" r:id="rId9"/>
    <p:sldId id="263" r:id="rId10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1E6"/>
    <a:srgbClr val="EDA966"/>
    <a:srgbClr val="EEA966"/>
    <a:srgbClr val="E17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4" autoAdjust="0"/>
    <p:restoredTop sz="94014" autoAdjust="0"/>
  </p:normalViewPr>
  <p:slideViewPr>
    <p:cSldViewPr snapToGrid="0" showGuides="1">
      <p:cViewPr varScale="1">
        <p:scale>
          <a:sx n="52" d="100"/>
          <a:sy n="52" d="100"/>
        </p:scale>
        <p:origin x="126" y="114"/>
      </p:cViewPr>
      <p:guideLst>
        <p:guide orient="horz" pos="4320"/>
        <p:guide pos="76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32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D5DF558-9530-6E40-82DE-F04C6FE88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A2F89C2-501E-4F4C-9069-A525700135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6677F-F13A-CF49-8277-D26E9F34E368}" type="datetimeFigureOut">
              <a:rPr lang="nl-NL" smtClean="0"/>
              <a:t>23-8-2023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258D68-680A-314B-AE26-791CAC08C1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07F7F9-EF50-984A-BF5A-03DD99B5CF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E4D75-0DE1-F443-933B-AB348A351F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9170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65E9C-BDE4-4976-8D1C-DA303E2F2E7F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19040-423E-42A6-8BB8-5EDE1F5CB8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76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sv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9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0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9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5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6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9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2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9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Voorbl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7">
            <a:extLst>
              <a:ext uri="{FF2B5EF4-FFF2-40B4-BE49-F238E27FC236}">
                <a16:creationId xmlns:a16="http://schemas.microsoft.com/office/drawing/2014/main" id="{6BE25A93-CD02-C441-97AC-2768F1963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6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0 Algemeen Tussenblad Lichtgroen met tekst">
    <p:bg>
      <p:bgPr>
        <a:solidFill>
          <a:srgbClr val="D7E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8A547C9E-C318-D84A-ABA6-BAEDF185A8A9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0B385-969F-2B45-94DD-74D54BD41677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7442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1 Algemeen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048779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2 Algemeen Voorbeeld foto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3">
            <a:extLst>
              <a:ext uri="{FF2B5EF4-FFF2-40B4-BE49-F238E27FC236}">
                <a16:creationId xmlns:a16="http://schemas.microsoft.com/office/drawing/2014/main" id="{4A1852F2-A022-F64B-B142-C625F02FD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599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71942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3 Algemeen Voorbeeld illustratie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453094-6C0B-2140-97D9-4001BC1131BF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BE5B5D6C-990E-A342-8BA0-FAFD15634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3300ADE-20FA-0B4B-B767-733B6AE907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02" y="2371813"/>
            <a:ext cx="8131181" cy="83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57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4 Algemeen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4235963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5 Algemeen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63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6 Algemeen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1499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7 Algemeen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A14DAA77-4ECB-1E45-9F58-1266A1D41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1025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 Missie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13586009" y="4294460"/>
            <a:ext cx="8194999" cy="7388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4100" b="1" dirty="0">
                <a:solidFill>
                  <a:schemeClr val="bg1"/>
                </a:solidFill>
              </a:rPr>
              <a:t>De Missie van Logius</a:t>
            </a:r>
          </a:p>
          <a:p>
            <a:pPr algn="l"/>
            <a:endParaRPr lang="nl-NL" sz="32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Logius gelooft in een overheid die altijd, overal</a:t>
            </a: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en voor iedereen beschikbaar en toegankelijk is.</a:t>
            </a:r>
          </a:p>
          <a:p>
            <a:pPr algn="l"/>
            <a:endParaRPr lang="nl-NL" sz="24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Daarom bieden we publieke organisaties producten en diensten waarmee we er samen voor zorgen dat burgers en bedrijven digitaal zaken kunnen regelen met de overheid.</a:t>
            </a:r>
          </a:p>
          <a:p>
            <a:pPr algn="l"/>
            <a:endParaRPr lang="nl-NL" sz="24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Dat doen we vakkundig, betrouwbaar en</a:t>
            </a: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in eenvoud. </a:t>
            </a:r>
          </a:p>
        </p:txBody>
      </p:sp>
    </p:spTree>
    <p:extLst>
      <p:ext uri="{BB962C8B-B14F-4D97-AF65-F5344CB8AC3E}">
        <p14:creationId xmlns:p14="http://schemas.microsoft.com/office/powerpoint/2010/main" val="384405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 Centrale boodschap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13586009" y="4294460"/>
            <a:ext cx="6024605" cy="7388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4100" b="1" dirty="0">
                <a:solidFill>
                  <a:schemeClr val="bg1"/>
                </a:solidFill>
              </a:rPr>
              <a:t>Samen zorgen we voor een digitale overheid die werkt voor iedereen. </a:t>
            </a:r>
          </a:p>
        </p:txBody>
      </p:sp>
    </p:spTree>
    <p:extLst>
      <p:ext uri="{BB962C8B-B14F-4D97-AF65-F5344CB8AC3E}">
        <p14:creationId xmlns:p14="http://schemas.microsoft.com/office/powerpoint/2010/main" val="1183436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 Voorbl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4">
            <a:extLst>
              <a:ext uri="{FF2B5EF4-FFF2-40B4-BE49-F238E27FC236}">
                <a16:creationId xmlns:a16="http://schemas.microsoft.com/office/drawing/2014/main" id="{E179A1CE-AC72-7949-8131-48F0624E0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599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051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 Domeinen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A6CF40ED-B3DB-6A4C-8048-A7CEA8CC2670}"/>
              </a:ext>
            </a:extLst>
          </p:cNvPr>
          <p:cNvCxnSpPr/>
          <p:nvPr userDrawn="1"/>
        </p:nvCxnSpPr>
        <p:spPr>
          <a:xfrm>
            <a:off x="1550149" y="6126453"/>
            <a:ext cx="3936251" cy="0"/>
          </a:xfrm>
          <a:prstGeom prst="line">
            <a:avLst/>
          </a:prstGeom>
          <a:ln w="254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4C346DEE-E7C9-284C-90A7-F27EDBB040B8}"/>
              </a:ext>
            </a:extLst>
          </p:cNvPr>
          <p:cNvCxnSpPr/>
          <p:nvPr userDrawn="1"/>
        </p:nvCxnSpPr>
        <p:spPr>
          <a:xfrm>
            <a:off x="5873229" y="6126453"/>
            <a:ext cx="3936251" cy="0"/>
          </a:xfrm>
          <a:prstGeom prst="line">
            <a:avLst/>
          </a:prstGeom>
          <a:ln w="254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4EC85019-264A-8444-8C67-2D7810A7E99F}"/>
              </a:ext>
            </a:extLst>
          </p:cNvPr>
          <p:cNvCxnSpPr/>
          <p:nvPr userDrawn="1"/>
        </p:nvCxnSpPr>
        <p:spPr>
          <a:xfrm>
            <a:off x="10196309" y="6126453"/>
            <a:ext cx="3936251" cy="0"/>
          </a:xfrm>
          <a:prstGeom prst="line">
            <a:avLst/>
          </a:prstGeom>
          <a:ln w="254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78A0D59E-E748-FE46-B13F-34DA25396717}"/>
              </a:ext>
            </a:extLst>
          </p:cNvPr>
          <p:cNvCxnSpPr/>
          <p:nvPr userDrawn="1"/>
        </p:nvCxnSpPr>
        <p:spPr>
          <a:xfrm>
            <a:off x="14519389" y="6126453"/>
            <a:ext cx="3936251" cy="0"/>
          </a:xfrm>
          <a:prstGeom prst="line">
            <a:avLst/>
          </a:prstGeom>
          <a:ln w="254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B7349073-4E48-D449-AE04-A617E6D9EB2B}"/>
              </a:ext>
            </a:extLst>
          </p:cNvPr>
          <p:cNvCxnSpPr/>
          <p:nvPr userDrawn="1"/>
        </p:nvCxnSpPr>
        <p:spPr>
          <a:xfrm>
            <a:off x="18842469" y="6126453"/>
            <a:ext cx="3936251" cy="0"/>
          </a:xfrm>
          <a:prstGeom prst="line">
            <a:avLst/>
          </a:prstGeom>
          <a:ln w="254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63CB9BC0-11FE-DD4C-9228-468387FD57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309" y="4947762"/>
            <a:ext cx="792000" cy="7920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1046E19E-7037-D746-8B81-8125DD7304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389" y="4947762"/>
            <a:ext cx="792000" cy="792000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2532647A-096B-954F-BA3B-74F81A187B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228" y="4948554"/>
            <a:ext cx="792000" cy="7920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5BA1FAC5-78E9-244A-BBF7-44BE2969AE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469" y="4947762"/>
            <a:ext cx="792000" cy="79200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E89DFA4F-60F7-0342-AECD-54426EC982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49" y="4948555"/>
            <a:ext cx="791207" cy="791207"/>
          </a:xfrm>
          <a:prstGeom prst="rect">
            <a:avLst/>
          </a:prstGeom>
        </p:spPr>
      </p:pic>
      <p:sp>
        <p:nvSpPr>
          <p:cNvPr id="31" name="Tekstvak 30">
            <a:extLst>
              <a:ext uri="{FF2B5EF4-FFF2-40B4-BE49-F238E27FC236}">
                <a16:creationId xmlns:a16="http://schemas.microsoft.com/office/drawing/2014/main" id="{E625C973-DA58-6448-86C5-198CE00AF485}"/>
              </a:ext>
            </a:extLst>
          </p:cNvPr>
          <p:cNvSpPr txBox="1"/>
          <p:nvPr userDrawn="1"/>
        </p:nvSpPr>
        <p:spPr>
          <a:xfrm>
            <a:off x="249936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Toegang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0443213-599E-4A4C-A978-C1B0DFC142A7}"/>
              </a:ext>
            </a:extLst>
          </p:cNvPr>
          <p:cNvSpPr txBox="1"/>
          <p:nvPr userDrawn="1"/>
        </p:nvSpPr>
        <p:spPr>
          <a:xfrm>
            <a:off x="682244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Interactie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86B368D2-BF7D-2B4D-88F2-D5F875261FDB}"/>
              </a:ext>
            </a:extLst>
          </p:cNvPr>
          <p:cNvSpPr txBox="1"/>
          <p:nvPr userDrawn="1"/>
        </p:nvSpPr>
        <p:spPr>
          <a:xfrm>
            <a:off x="1114552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 err="1"/>
              <a:t>Gegevens-uitwisseling</a:t>
            </a:r>
            <a:endParaRPr lang="nl-NL" sz="2000" b="1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1044E12-6195-2344-ACC6-A05CAC66AC5D}"/>
              </a:ext>
            </a:extLst>
          </p:cNvPr>
          <p:cNvSpPr txBox="1"/>
          <p:nvPr userDrawn="1"/>
        </p:nvSpPr>
        <p:spPr>
          <a:xfrm>
            <a:off x="1546860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Infrastructuur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BC8D71EC-A8C6-6E48-AB5B-A890647B96B3}"/>
              </a:ext>
            </a:extLst>
          </p:cNvPr>
          <p:cNvSpPr txBox="1"/>
          <p:nvPr userDrawn="1"/>
        </p:nvSpPr>
        <p:spPr>
          <a:xfrm>
            <a:off x="1979168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Regie op stelsels en standaarden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0ECDDC91-C2D3-9644-8506-E16D8284622F}"/>
              </a:ext>
            </a:extLst>
          </p:cNvPr>
          <p:cNvSpPr txBox="1"/>
          <p:nvPr userDrawn="1"/>
        </p:nvSpPr>
        <p:spPr>
          <a:xfrm>
            <a:off x="155014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 veilig en makkelijk toegang worden gegeven tot online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dienst-verlening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Niet alleen vanuit Nederland, maar ook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daar-buiten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 de juiste persoon of het juiste bedrijf worden gedeeld. 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3CED80A6-C3ED-0A47-A8AF-2A7399AEE304}"/>
              </a:ext>
            </a:extLst>
          </p:cNvPr>
          <p:cNvSpPr txBox="1"/>
          <p:nvPr userDrawn="1"/>
        </p:nvSpPr>
        <p:spPr>
          <a:xfrm>
            <a:off x="587322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Burgers en ondernemers 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op een veilige en toegankelijke manier attenderen op belangrijke zaken met een digitaal bericht.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kunt u iemand inzicht geven in zijn of haar geregistreerde gegevens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diegene de regie geven over deze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persoons-gegevens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waaronder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delen met anderen.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B9F4020-CA2C-954E-9D79-F80E79E0224A}"/>
              </a:ext>
            </a:extLst>
          </p:cNvPr>
          <p:cNvSpPr txBox="1"/>
          <p:nvPr userDrawn="1"/>
        </p:nvSpPr>
        <p:spPr>
          <a:xfrm>
            <a:off x="1019630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gegevens kunt u veilig, betrouwbaar en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gestandaar-diseerd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uitwisselen tussen overheden, burgers en bedrijven.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maakt dit mogelijk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ketenpartner voor de digitale overheid.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Daarbij bieden we ook oplossingen om de gegevens in de basisregistraties op orde te houden en uit te wisselen.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F51030E1-C554-A447-A03B-EEE72351A79D}"/>
              </a:ext>
            </a:extLst>
          </p:cNvPr>
          <p:cNvSpPr txBox="1"/>
          <p:nvPr userDrawn="1"/>
        </p:nvSpPr>
        <p:spPr>
          <a:xfrm>
            <a:off x="1451938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snel en schaalbaar opbouwen met ons IT-fundament.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u voldoet altijd aan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laatste veiligheidseisen, standaarden en regelgeving.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zorgt Logius voor betrouwbare verbindingen voor het transport van uw data naar burgers, bedrijven en overheden.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089CEB50-C09E-6443-A46E-C24D1B218734}"/>
              </a:ext>
            </a:extLst>
          </p:cNvPr>
          <p:cNvSpPr txBox="1"/>
          <p:nvPr userDrawn="1"/>
        </p:nvSpPr>
        <p:spPr>
          <a:xfrm>
            <a:off x="18842468" y="6614938"/>
            <a:ext cx="3994559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dienstverlening aan burgers en bedrijven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veilig, herkenbaar en makkelijk door het gebruik van uniforme standaarden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stelsels.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Daarvoor maken we samen sector overstijgende afspraken.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heeft de regie op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maken, vastleggen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actualiseren van die afspraken en organiseert daarvoor publiek-private samenwerking.</a:t>
            </a:r>
          </a:p>
        </p:txBody>
      </p:sp>
      <p:cxnSp>
        <p:nvCxnSpPr>
          <p:cNvPr id="41" name="Straight Connector 8">
            <a:extLst>
              <a:ext uri="{FF2B5EF4-FFF2-40B4-BE49-F238E27FC236}">
                <a16:creationId xmlns:a16="http://schemas.microsoft.com/office/drawing/2014/main" id="{A2511EAB-52DE-7A45-BF7B-52D972E671CD}"/>
              </a:ext>
            </a:extLst>
          </p:cNvPr>
          <p:cNvCxnSpPr>
            <a:cxnSpLocks/>
          </p:cNvCxnSpPr>
          <p:nvPr userDrawn="1"/>
        </p:nvCxnSpPr>
        <p:spPr>
          <a:xfrm>
            <a:off x="1348756" y="4030435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4E27D129-A232-5344-8803-9E86ACD54AE1}"/>
              </a:ext>
            </a:extLst>
          </p:cNvPr>
          <p:cNvSpPr txBox="1"/>
          <p:nvPr userDrawn="1"/>
        </p:nvSpPr>
        <p:spPr>
          <a:xfrm>
            <a:off x="1348754" y="2848165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48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913745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 Centrale boodschap +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45183C3-A470-5249-9062-F3AB735C6B7E}"/>
              </a:ext>
            </a:extLst>
          </p:cNvPr>
          <p:cNvGrpSpPr/>
          <p:nvPr userDrawn="1"/>
        </p:nvGrpSpPr>
        <p:grpSpPr>
          <a:xfrm>
            <a:off x="1506537" y="4760411"/>
            <a:ext cx="21531880" cy="5081964"/>
            <a:chOff x="1506537" y="5516650"/>
            <a:chExt cx="21531880" cy="5081964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9CA1229-1726-EC45-B30C-3F785FEF7BC4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9B4D0847-5D26-FE4E-981B-6A8F12F9C49A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6119D2B6-C751-2249-A144-BCE48F96AA83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A7CB083D-98FB-FC4B-ACBB-88B3D899262B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7658245-9BAD-3543-B0A1-4452188CA6A2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12A9600F-7BDF-954C-84F2-C0D37ADC51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A86A9338-608F-5246-A82E-34EA0E531728}"/>
              </a:ext>
            </a:extLst>
          </p:cNvPr>
          <p:cNvCxnSpPr>
            <a:cxnSpLocks/>
          </p:cNvCxnSpPr>
          <p:nvPr userDrawn="1"/>
        </p:nvCxnSpPr>
        <p:spPr>
          <a:xfrm>
            <a:off x="1348756" y="4030435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94B8A03A-FF4E-A646-AD0D-030EA500E577}"/>
              </a:ext>
            </a:extLst>
          </p:cNvPr>
          <p:cNvSpPr txBox="1"/>
          <p:nvPr userDrawn="1"/>
        </p:nvSpPr>
        <p:spPr>
          <a:xfrm>
            <a:off x="1348754" y="2848165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48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4168182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 Missie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Missie van Logius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3CF99B95-9F48-3148-AC26-EFE5C107E7BB}"/>
              </a:ext>
            </a:extLst>
          </p:cNvPr>
          <p:cNvSpPr/>
          <p:nvPr userDrawn="1"/>
        </p:nvSpPr>
        <p:spPr>
          <a:xfrm>
            <a:off x="1348754" y="3707655"/>
            <a:ext cx="21689663" cy="1967044"/>
          </a:xfrm>
          <a:prstGeom prst="roundRect">
            <a:avLst/>
          </a:prstGeom>
          <a:solidFill>
            <a:srgbClr val="EB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 Daarom bieden we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Publieke organisaties producten en diensten waarmee we er samen voor zorgen dat burgers en bedrijven digitaal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zaken kunnen regelen met de overheid. Dat doen we vakkundig, betrouwbaar en in eenvoud. 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5FC5992-31CA-D841-A26F-65A4F60D56CE}"/>
              </a:ext>
            </a:extLst>
          </p:cNvPr>
          <p:cNvGrpSpPr/>
          <p:nvPr userDrawn="1"/>
        </p:nvGrpSpPr>
        <p:grpSpPr>
          <a:xfrm>
            <a:off x="1506537" y="6366056"/>
            <a:ext cx="21531880" cy="5081964"/>
            <a:chOff x="1506537" y="5516650"/>
            <a:chExt cx="21531880" cy="5081964"/>
          </a:xfrm>
        </p:grpSpPr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B12E3FA-BEB7-AF40-A3D9-964AE9A46783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CB07EF12-E302-284F-9F61-01A992055B17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583A5319-07F3-A34E-B751-D51D64287EB7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DB2C64B5-7948-EE40-9CFF-58B69917D164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DA06A8A-5E14-974C-8069-09E564FEB206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D408CFB-9942-C14F-B152-CECF291EA3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8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 Missie Logius en kernwaar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Afbeelding 53" descr="Afbeelding met tekst&#10;&#10;Automatisch gegenereerde beschrijving">
            <a:extLst>
              <a:ext uri="{FF2B5EF4-FFF2-40B4-BE49-F238E27FC236}">
                <a16:creationId xmlns:a16="http://schemas.microsoft.com/office/drawing/2014/main" id="{69927C9B-06B7-BB40-A5DE-06942AE47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929600" cy="12954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46" name="Straight Connector 11">
            <a:extLst>
              <a:ext uri="{FF2B5EF4-FFF2-40B4-BE49-F238E27FC236}">
                <a16:creationId xmlns:a16="http://schemas.microsoft.com/office/drawing/2014/main" id="{8B883E43-0EEB-A74B-9E92-E5164F2EF47E}"/>
              </a:ext>
            </a:extLst>
          </p:cNvPr>
          <p:cNvCxnSpPr>
            <a:cxnSpLocks/>
          </p:cNvCxnSpPr>
          <p:nvPr userDrawn="1"/>
        </p:nvCxnSpPr>
        <p:spPr>
          <a:xfrm>
            <a:off x="1351270" y="4034498"/>
            <a:ext cx="9189730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AC1089E8-7FEB-C944-A0B8-A8F578372B39}"/>
              </a:ext>
            </a:extLst>
          </p:cNvPr>
          <p:cNvSpPr txBox="1"/>
          <p:nvPr userDrawn="1"/>
        </p:nvSpPr>
        <p:spPr>
          <a:xfrm>
            <a:off x="1361758" y="2851164"/>
            <a:ext cx="9179242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Missie Logius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C5D8E953-FDC7-9C47-A682-7BB2D7AF7A86}"/>
              </a:ext>
            </a:extLst>
          </p:cNvPr>
          <p:cNvSpPr txBox="1"/>
          <p:nvPr userDrawn="1"/>
        </p:nvSpPr>
        <p:spPr>
          <a:xfrm>
            <a:off x="1348756" y="4464849"/>
            <a:ext cx="9192244" cy="59124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</a:t>
            </a: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in eenvoud.</a:t>
            </a:r>
            <a:endParaRPr lang="nl-NL" sz="3200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A1A3BD5F-40EB-1F42-9BE9-EEA10317D70A}"/>
              </a:ext>
            </a:extLst>
          </p:cNvPr>
          <p:cNvSpPr txBox="1"/>
          <p:nvPr userDrawn="1"/>
        </p:nvSpPr>
        <p:spPr>
          <a:xfrm>
            <a:off x="14385649" y="5202110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In eenvoud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A5BC0D37-1CD2-F04E-B9A6-D9E0C58DF419}"/>
              </a:ext>
            </a:extLst>
          </p:cNvPr>
          <p:cNvSpPr txBox="1"/>
          <p:nvPr userDrawn="1"/>
        </p:nvSpPr>
        <p:spPr>
          <a:xfrm>
            <a:off x="14385649" y="7217121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Betrouwbaar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921AE7F-471D-024C-814F-1376CCC74010}"/>
              </a:ext>
            </a:extLst>
          </p:cNvPr>
          <p:cNvSpPr txBox="1"/>
          <p:nvPr userDrawn="1"/>
        </p:nvSpPr>
        <p:spPr>
          <a:xfrm>
            <a:off x="14385648" y="9212569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Vakkundig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2" name="Afbeelding 51">
            <a:extLst>
              <a:ext uri="{FF2B5EF4-FFF2-40B4-BE49-F238E27FC236}">
                <a16:creationId xmlns:a16="http://schemas.microsoft.com/office/drawing/2014/main" id="{D4E32D6A-0759-CF45-902E-74D38F3388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486" y="4619078"/>
            <a:ext cx="4846823" cy="76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378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 (Missie)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42">
            <a:extLst>
              <a:ext uri="{FF2B5EF4-FFF2-40B4-BE49-F238E27FC236}">
                <a16:creationId xmlns:a16="http://schemas.microsoft.com/office/drawing/2014/main" id="{8A9285C1-F543-4146-A709-25BCAD8A48CC}"/>
              </a:ext>
            </a:extLst>
          </p:cNvPr>
          <p:cNvSpPr txBox="1"/>
          <p:nvPr userDrawn="1"/>
        </p:nvSpPr>
        <p:spPr>
          <a:xfrm>
            <a:off x="5231053" y="4035285"/>
            <a:ext cx="13925068" cy="39954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ctr"/>
            <a:endParaRPr lang="nl-NL" sz="32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ctr"/>
            <a:endParaRPr lang="nl-NL" sz="32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444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 Missie Logius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De missie van Logius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54F08398-8449-0441-B57F-11DCB6022664}"/>
              </a:ext>
            </a:extLst>
          </p:cNvPr>
          <p:cNvSpPr txBox="1"/>
          <p:nvPr userDrawn="1"/>
        </p:nvSpPr>
        <p:spPr>
          <a:xfrm>
            <a:off x="1348756" y="3726000"/>
            <a:ext cx="7667228" cy="77038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3200" dirty="0">
              <a:solidFill>
                <a:schemeClr val="tx1"/>
              </a:solidFill>
            </a:endParaRP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6D29154E-0585-2947-AF34-73A73B19A4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1" y="4014746"/>
            <a:ext cx="13954862" cy="75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14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 (Centrale Boodschap) -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42">
            <a:extLst>
              <a:ext uri="{FF2B5EF4-FFF2-40B4-BE49-F238E27FC236}">
                <a16:creationId xmlns:a16="http://schemas.microsoft.com/office/drawing/2014/main" id="{91E5C927-1049-A140-86D5-817192C12723}"/>
              </a:ext>
            </a:extLst>
          </p:cNvPr>
          <p:cNvSpPr txBox="1"/>
          <p:nvPr userDrawn="1"/>
        </p:nvSpPr>
        <p:spPr>
          <a:xfrm>
            <a:off x="5231053" y="4035285"/>
            <a:ext cx="13925068" cy="39954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Samen zorgen we voor een digitale overheid </a:t>
            </a: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werkt voor iedereen. 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502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0 - Algemeen; dienstverlening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defTabSz="914217"/>
            <a:r>
              <a:rPr lang="nl-NL" sz="4800" dirty="0">
                <a:solidFill>
                  <a:srgbClr val="39870C"/>
                </a:solidFill>
                <a:latin typeface="+mj-lt"/>
              </a:rPr>
              <a:t>Dienstverlening Logius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4D831F8-A8CC-8E43-9B10-7F12E78E31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555" y="6607177"/>
            <a:ext cx="1371600" cy="1371600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EBDE1F-B74B-B741-91FF-63150E78962D}"/>
              </a:ext>
            </a:extLst>
          </p:cNvPr>
          <p:cNvSpPr/>
          <p:nvPr userDrawn="1"/>
        </p:nvSpPr>
        <p:spPr>
          <a:xfrm>
            <a:off x="4692132" y="4338067"/>
            <a:ext cx="3180522" cy="7926820"/>
          </a:xfrm>
          <a:prstGeom prst="roundRect">
            <a:avLst/>
          </a:prstGeom>
          <a:solidFill>
            <a:srgbClr val="E17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kstvak 42">
            <a:extLst>
              <a:ext uri="{FF2B5EF4-FFF2-40B4-BE49-F238E27FC236}">
                <a16:creationId xmlns:a16="http://schemas.microsoft.com/office/drawing/2014/main" id="{0997CBD2-35B4-AA45-BB1F-F1D6A19EBDF1}"/>
              </a:ext>
            </a:extLst>
          </p:cNvPr>
          <p:cNvSpPr txBox="1"/>
          <p:nvPr userDrawn="1"/>
        </p:nvSpPr>
        <p:spPr>
          <a:xfrm>
            <a:off x="4319802" y="5112791"/>
            <a:ext cx="3939882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Toegang</a:t>
            </a:r>
            <a:endParaRPr lang="nl-NL" sz="2000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DD1CE02-39B1-5547-B177-3E4EC464373E}"/>
              </a:ext>
            </a:extLst>
          </p:cNvPr>
          <p:cNvSpPr/>
          <p:nvPr userDrawn="1"/>
        </p:nvSpPr>
        <p:spPr>
          <a:xfrm>
            <a:off x="8190706" y="4338067"/>
            <a:ext cx="3180522" cy="7926820"/>
          </a:xfrm>
          <a:prstGeom prst="roundRect">
            <a:avLst/>
          </a:prstGeom>
          <a:solidFill>
            <a:srgbClr val="8FCAE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kstvak 42">
            <a:extLst>
              <a:ext uri="{FF2B5EF4-FFF2-40B4-BE49-F238E27FC236}">
                <a16:creationId xmlns:a16="http://schemas.microsoft.com/office/drawing/2014/main" id="{E76D7B3E-2325-8C4D-BE37-9B811335BE87}"/>
              </a:ext>
            </a:extLst>
          </p:cNvPr>
          <p:cNvSpPr txBox="1"/>
          <p:nvPr userDrawn="1"/>
        </p:nvSpPr>
        <p:spPr>
          <a:xfrm>
            <a:off x="7699106" y="5112791"/>
            <a:ext cx="3939882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F746EC9-3F0C-5541-B59C-E6F87F06C660}"/>
              </a:ext>
            </a:extLst>
          </p:cNvPr>
          <p:cNvSpPr/>
          <p:nvPr userDrawn="1"/>
        </p:nvSpPr>
        <p:spPr>
          <a:xfrm>
            <a:off x="11608904" y="4338067"/>
            <a:ext cx="3180522" cy="7926820"/>
          </a:xfrm>
          <a:prstGeom prst="roundRect">
            <a:avLst/>
          </a:prstGeom>
          <a:solidFill>
            <a:srgbClr val="FFB61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Tekstvak 42">
            <a:extLst>
              <a:ext uri="{FF2B5EF4-FFF2-40B4-BE49-F238E27FC236}">
                <a16:creationId xmlns:a16="http://schemas.microsoft.com/office/drawing/2014/main" id="{D89CAC9C-16E0-1C47-B092-5C4ED857D2D0}"/>
              </a:ext>
            </a:extLst>
          </p:cNvPr>
          <p:cNvSpPr txBox="1"/>
          <p:nvPr userDrawn="1"/>
        </p:nvSpPr>
        <p:spPr>
          <a:xfrm>
            <a:off x="11177802" y="5112791"/>
            <a:ext cx="3840490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Gegevens-</a:t>
            </a:r>
          </a:p>
          <a:p>
            <a:pPr algn="ctr"/>
            <a:r>
              <a:rPr lang="nl-NL" sz="2000" b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1696038-7102-5A44-9D9D-E49B0B400457}"/>
              </a:ext>
            </a:extLst>
          </p:cNvPr>
          <p:cNvSpPr/>
          <p:nvPr userDrawn="1"/>
        </p:nvSpPr>
        <p:spPr>
          <a:xfrm>
            <a:off x="15043007" y="4338067"/>
            <a:ext cx="3180522" cy="7926820"/>
          </a:xfrm>
          <a:prstGeom prst="roundRect">
            <a:avLst/>
          </a:prstGeom>
          <a:solidFill>
            <a:srgbClr val="76D2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Tekstvak 42">
            <a:extLst>
              <a:ext uri="{FF2B5EF4-FFF2-40B4-BE49-F238E27FC236}">
                <a16:creationId xmlns:a16="http://schemas.microsoft.com/office/drawing/2014/main" id="{64CF29EA-4F73-6B47-B969-6A3B90EDC490}"/>
              </a:ext>
            </a:extLst>
          </p:cNvPr>
          <p:cNvSpPr txBox="1"/>
          <p:nvPr userDrawn="1"/>
        </p:nvSpPr>
        <p:spPr>
          <a:xfrm>
            <a:off x="14636620" y="5112791"/>
            <a:ext cx="3840490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EBA388-35E6-3C4A-9105-50727D424FBF}"/>
              </a:ext>
            </a:extLst>
          </p:cNvPr>
          <p:cNvSpPr txBox="1"/>
          <p:nvPr userDrawn="1"/>
        </p:nvSpPr>
        <p:spPr>
          <a:xfrm>
            <a:off x="2085491" y="6440557"/>
            <a:ext cx="2606641" cy="548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Stelsels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Standaarden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Voorzieningen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Dienstverlening</a:t>
            </a:r>
            <a:endParaRPr lang="nl-NL" sz="1600" b="1" dirty="0">
              <a:solidFill>
                <a:schemeClr val="tx1"/>
              </a:solidFill>
            </a:endParaRPr>
          </a:p>
          <a:p>
            <a:pPr algn="l"/>
            <a:endParaRPr lang="en-NL" sz="1600" b="1" dirty="0" err="1"/>
          </a:p>
        </p:txBody>
      </p:sp>
      <p:sp>
        <p:nvSpPr>
          <p:cNvPr id="28" name="Tekstvak 42">
            <a:extLst>
              <a:ext uri="{FF2B5EF4-FFF2-40B4-BE49-F238E27FC236}">
                <a16:creationId xmlns:a16="http://schemas.microsoft.com/office/drawing/2014/main" id="{C53782CF-353A-B44E-ABE3-DDADD89D0993}"/>
              </a:ext>
            </a:extLst>
          </p:cNvPr>
          <p:cNvSpPr txBox="1"/>
          <p:nvPr userDrawn="1"/>
        </p:nvSpPr>
        <p:spPr>
          <a:xfrm>
            <a:off x="18477110" y="5000204"/>
            <a:ext cx="3840490" cy="127191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Regie op stelsels</a:t>
            </a:r>
          </a:p>
          <a:p>
            <a:pPr algn="ctr"/>
            <a:r>
              <a:rPr lang="nl-NL" sz="2000" b="1" dirty="0">
                <a:solidFill>
                  <a:schemeClr val="tx1"/>
                </a:solidFill>
              </a:rPr>
              <a:t>En standaarden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96E7A2-3DE5-D746-A3E7-5D5B9CE54D43}"/>
              </a:ext>
            </a:extLst>
          </p:cNvPr>
          <p:cNvCxnSpPr/>
          <p:nvPr userDrawn="1"/>
        </p:nvCxnSpPr>
        <p:spPr>
          <a:xfrm>
            <a:off x="5128591" y="6172729"/>
            <a:ext cx="2365513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9CED6AB-CA72-E94A-9038-1FDA5A2C2C80}"/>
              </a:ext>
            </a:extLst>
          </p:cNvPr>
          <p:cNvCxnSpPr/>
          <p:nvPr userDrawn="1"/>
        </p:nvCxnSpPr>
        <p:spPr>
          <a:xfrm>
            <a:off x="8567529" y="6172729"/>
            <a:ext cx="2365513" cy="0"/>
          </a:xfrm>
          <a:prstGeom prst="line">
            <a:avLst/>
          </a:prstGeom>
          <a:ln w="22225">
            <a:solidFill>
              <a:srgbClr val="8FCAE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407C73-60EA-D54F-A2C5-C7594DC8DC1D}"/>
              </a:ext>
            </a:extLst>
          </p:cNvPr>
          <p:cNvCxnSpPr/>
          <p:nvPr userDrawn="1"/>
        </p:nvCxnSpPr>
        <p:spPr>
          <a:xfrm>
            <a:off x="12006469" y="6172729"/>
            <a:ext cx="2365513" cy="0"/>
          </a:xfrm>
          <a:prstGeom prst="line">
            <a:avLst/>
          </a:prstGeom>
          <a:ln w="22225">
            <a:solidFill>
              <a:srgbClr val="FFB61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ADB902-23BA-1B4A-9FA9-F2A24AC15558}"/>
              </a:ext>
            </a:extLst>
          </p:cNvPr>
          <p:cNvCxnSpPr/>
          <p:nvPr userDrawn="1"/>
        </p:nvCxnSpPr>
        <p:spPr>
          <a:xfrm>
            <a:off x="15385773" y="6172729"/>
            <a:ext cx="2365513" cy="0"/>
          </a:xfrm>
          <a:prstGeom prst="line">
            <a:avLst/>
          </a:prstGeom>
          <a:ln w="22225">
            <a:solidFill>
              <a:srgbClr val="76D2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39336C-A91C-A44E-947D-69603D843ED5}"/>
              </a:ext>
            </a:extLst>
          </p:cNvPr>
          <p:cNvCxnSpPr>
            <a:cxnSpLocks/>
          </p:cNvCxnSpPr>
          <p:nvPr userDrawn="1"/>
        </p:nvCxnSpPr>
        <p:spPr>
          <a:xfrm>
            <a:off x="2160001" y="7405178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0D0263-6B18-0444-8985-0DED86009760}"/>
              </a:ext>
            </a:extLst>
          </p:cNvPr>
          <p:cNvCxnSpPr>
            <a:cxnSpLocks/>
          </p:cNvCxnSpPr>
          <p:nvPr userDrawn="1"/>
        </p:nvCxnSpPr>
        <p:spPr>
          <a:xfrm>
            <a:off x="2160001" y="8935803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7678EC-86B9-0149-A7A6-CADA8470608D}"/>
              </a:ext>
            </a:extLst>
          </p:cNvPr>
          <p:cNvCxnSpPr>
            <a:cxnSpLocks/>
          </p:cNvCxnSpPr>
          <p:nvPr userDrawn="1"/>
        </p:nvCxnSpPr>
        <p:spPr>
          <a:xfrm>
            <a:off x="2160001" y="11400710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CCC320A3-BAB8-6E49-84C4-0AB6E335AA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822" y="3652267"/>
            <a:ext cx="1371600" cy="1371600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0B0AD2B6-0680-AC4D-8621-7D8B14BDCD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733" y="3652267"/>
            <a:ext cx="1371600" cy="1371600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DA9A73A-BD47-8644-88A9-DC5AC0DF700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943" y="3652267"/>
            <a:ext cx="1371600" cy="1371600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545D86D2-9B18-C741-A9B6-10CE59964E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4612" y="3652267"/>
            <a:ext cx="1371600" cy="13716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7BD880A-C6F9-274C-BD3B-C7D74021C993}"/>
              </a:ext>
            </a:extLst>
          </p:cNvPr>
          <p:cNvSpPr txBox="1"/>
          <p:nvPr userDrawn="1"/>
        </p:nvSpPr>
        <p:spPr>
          <a:xfrm>
            <a:off x="5047352" y="6440557"/>
            <a:ext cx="3062978" cy="55501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eHerkenning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Organisatie-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identificatienummer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(OIN)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DigiD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Machtigen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Routeringsvoorziening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BSNk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PP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Machtigingenregister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600" dirty="0" err="1">
                <a:solidFill>
                  <a:prstClr val="black"/>
                </a:solidFill>
                <a:latin typeface="+mn-lt"/>
              </a:rPr>
              <a:t>eIDAS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10103E-752E-D74F-977D-93E487F4FD3F}"/>
              </a:ext>
            </a:extLst>
          </p:cNvPr>
          <p:cNvSpPr txBox="1"/>
          <p:nvPr userDrawn="1"/>
        </p:nvSpPr>
        <p:spPr>
          <a:xfrm>
            <a:off x="8486291" y="6440556"/>
            <a:ext cx="3062978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DigiToegankelijk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MijnOverheid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06300C-D868-5142-AA48-40EBF6417D26}"/>
              </a:ext>
            </a:extLst>
          </p:cNvPr>
          <p:cNvSpPr txBox="1"/>
          <p:nvPr userDrawn="1"/>
        </p:nvSpPr>
        <p:spPr>
          <a:xfrm>
            <a:off x="11885474" y="6440556"/>
            <a:ext cx="3062978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Standard Business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Reporting (SBR)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Peppol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XBRL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API-standaarden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E-</a:t>
            </a:r>
            <a:r>
              <a:rPr lang="nl-NL" sz="1600" dirty="0" err="1">
                <a:solidFill>
                  <a:prstClr val="black"/>
                </a:solidFill>
                <a:latin typeface="+mn-lt"/>
              </a:rPr>
              <a:t>procurement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Digipoort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Stelselvoorzieningen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Digilevering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Digimelding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Stelselcatalogus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DigiInkoop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E-factureren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D9E6E6-BD1E-7B46-9A25-FCB68F0EF09A}"/>
              </a:ext>
            </a:extLst>
          </p:cNvPr>
          <p:cNvSpPr txBox="1"/>
          <p:nvPr userDrawn="1"/>
        </p:nvSpPr>
        <p:spPr>
          <a:xfrm>
            <a:off x="15304537" y="6440557"/>
            <a:ext cx="3062978" cy="548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Diginetwerk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IPv6 </a:t>
            </a:r>
            <a:r>
              <a:rPr lang="nl-NL" sz="1600" dirty="0" err="1">
                <a:solidFill>
                  <a:prstClr val="black"/>
                </a:solidFill>
                <a:latin typeface="+mn-lt"/>
              </a:rPr>
              <a:t>Overheidsbreed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Nummerplankader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Samenwerkende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Catalogi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BOMOS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Standaard Platform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Centraal Aansluitpunt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43723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1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defTabSz="914217"/>
            <a:r>
              <a:rPr lang="nl-NL" sz="4800" dirty="0" err="1">
                <a:solidFill>
                  <a:srgbClr val="39870C"/>
                </a:solidFill>
                <a:latin typeface="+mj-lt"/>
              </a:rPr>
              <a:t>Roadmap</a:t>
            </a:r>
            <a:endParaRPr lang="nl-NL" sz="4800" dirty="0">
              <a:solidFill>
                <a:srgbClr val="39870C"/>
              </a:solidFill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B705640-34BD-8340-B1FA-D0BF7DBEE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2"/>
          <a:stretch/>
        </p:blipFill>
        <p:spPr>
          <a:xfrm>
            <a:off x="-170120" y="3253119"/>
            <a:ext cx="24640575" cy="1065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322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0 Visual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6D67B7-43E2-2241-8D2A-60D85FC90F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4"/>
          <a:stretch/>
        </p:blipFill>
        <p:spPr>
          <a:xfrm>
            <a:off x="846677" y="2091090"/>
            <a:ext cx="22693821" cy="1162491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32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 Voorblad Gro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112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 Toega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5CCC342B-AFEF-3446-92BB-68EC0D7E48F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925227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3DA189A9-8435-674E-9086-BF70C66EDE49}"/>
              </a:ext>
            </a:extLst>
          </p:cNvPr>
          <p:cNvSpPr txBox="1"/>
          <p:nvPr userDrawn="1"/>
        </p:nvSpPr>
        <p:spPr>
          <a:xfrm>
            <a:off x="12933600" y="3741893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F0D01FF-6353-3742-AD0C-0C9447884F82}"/>
              </a:ext>
            </a:extLst>
          </p:cNvPr>
          <p:cNvSpPr txBox="1"/>
          <p:nvPr userDrawn="1"/>
        </p:nvSpPr>
        <p:spPr>
          <a:xfrm>
            <a:off x="12920598" y="5355578"/>
            <a:ext cx="10128310" cy="4311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3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</p:spTree>
    <p:extLst>
      <p:ext uri="{BB962C8B-B14F-4D97-AF65-F5344CB8AC3E}">
        <p14:creationId xmlns:p14="http://schemas.microsoft.com/office/powerpoint/2010/main" val="42620273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 Toega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0657DD06-3159-7844-A0B8-10A1256450E2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08DB017-C0CC-1A41-82D3-8D5F901A8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" y="3020400"/>
            <a:ext cx="8292338" cy="748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925227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741893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355578"/>
            <a:ext cx="10128310" cy="4311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3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24898874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 Toegang Tussenbla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1DD064-4EF2-DC48-8B4B-25D2A37845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292600"/>
            <a:ext cx="762000" cy="94234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230947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 Toegang Tussenblad met tekst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23" name="Tekstvak 4">
            <a:extLst>
              <a:ext uri="{FF2B5EF4-FFF2-40B4-BE49-F238E27FC236}">
                <a16:creationId xmlns:a16="http://schemas.microsoft.com/office/drawing/2014/main" id="{5F403CDF-484D-F747-AFC5-269CA916EBF2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FBC45E-81C6-3F45-86D7-2FBE47219C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292600"/>
            <a:ext cx="762000" cy="9423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00148D0-93D0-E14F-BDAE-D82C7F326F48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A4AFB5-0316-6740-9A10-7BFB7F090206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D882616-40FC-5741-B25A-F53D270A2752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24DEE7-E691-A049-8282-742DA4867F63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C487CF-FBE6-4343-9FCF-AAFD41A60295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84967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5 Toegang Tussenblad Oranje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bg1"/>
                </a:solidFill>
              </a:rPr>
              <a:t>Toegang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DA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FF222A-C29B-754C-BC00-28ABFD8EFD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51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6 Toegang Tussenblad Licht Oranje">
    <p:bg>
      <p:bgPr>
        <a:solidFill>
          <a:srgbClr val="F9E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Toegang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FC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FEF6653-FDBC-CB40-8667-C43D4C4EBB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50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7 Toega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9840158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8 Toega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694EA0F2-8BB0-C941-8081-2A221CE58B9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85B02D8-94FE-E743-BF10-FCCF83D615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8750712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9 Toega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6C17972-288F-054E-8236-F58300453B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264059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0 Toega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43FF0B-77E7-4F47-8E9E-79C2AF5418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B2067669-1CC0-5846-927A-0A37181306E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DA71101-4776-4641-B909-F9DB07EAB4D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" y="3020400"/>
            <a:ext cx="8292338" cy="748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B81A84-3259-1542-B0A4-6B93DA24C243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9F6AA18-B6C0-4541-8935-089D514620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3FB1E6D-D763-2645-A99F-2C1E9E1F6A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354609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 Voorblad Wit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0799" y="0"/>
            <a:ext cx="6030000" cy="2399305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0122F6-8DDF-BE41-A95F-5963D675F9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CEBBF28-B5D2-4F46-B25D-E7D92F0738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53712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1 Toega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16308490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2 Toega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083421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3 Toega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118A022-2E33-AE43-96B0-C1A78C4936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6FCF774-F7F6-124D-B2F2-189BDADBB1F4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109239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4 Toega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73FBD78-CF79-194C-AE0C-4D2B17A16D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A26850D-6BAD-6842-A49D-992D4036E4C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10474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Interactie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5126395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943061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556746"/>
            <a:ext cx="10128310" cy="39164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Burgers en ondernemers kunt u op een </a:t>
            </a:r>
          </a:p>
          <a:p>
            <a:pPr eaLnBrk="0" hangingPunct="0"/>
            <a:r>
              <a:rPr lang="nl-NL" sz="3200" dirty="0"/>
              <a:t>veilige en toegankelijke manier attenderen op belangrijke zaken met een digitaal bericht.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kunt u iemand inzicht geven in zijn of haar geregistreerde gegevens en diegene de regie geven over deze persoonsgegevens, waaronder het delen met anderen.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455DB3-77EF-6540-B258-AD1A724B09B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B92C893-A9DE-0E48-96BD-91C2062CEDE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3192669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2 Interactie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38" y="3232150"/>
            <a:ext cx="6858000" cy="725170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CEE914-9D13-D54B-B5CA-8819BC535B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5126395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75A6C407-3710-9346-ADD7-4A886ED09A77}"/>
              </a:ext>
            </a:extLst>
          </p:cNvPr>
          <p:cNvSpPr txBox="1"/>
          <p:nvPr userDrawn="1"/>
        </p:nvSpPr>
        <p:spPr>
          <a:xfrm>
            <a:off x="12933600" y="3943061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45D07BC-5871-5744-8C5A-1096E40EC17A}"/>
              </a:ext>
            </a:extLst>
          </p:cNvPr>
          <p:cNvSpPr txBox="1"/>
          <p:nvPr userDrawn="1"/>
        </p:nvSpPr>
        <p:spPr>
          <a:xfrm>
            <a:off x="12920598" y="5556746"/>
            <a:ext cx="10128310" cy="39164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Burgers en ondernemers kunt u op een </a:t>
            </a:r>
          </a:p>
          <a:p>
            <a:pPr eaLnBrk="0" hangingPunct="0"/>
            <a:r>
              <a:rPr lang="nl-NL" sz="3200" dirty="0"/>
              <a:t>veilige en toegankelijke manier attenderen op belangrijke zaken met een digitaal bericht.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kunt u iemand inzicht geven in zijn of haar geregistreerde gegevens en diegene de regie geven over deze persoonsgegevens, waaronder het delen met anderen.</a:t>
            </a:r>
          </a:p>
        </p:txBody>
      </p:sp>
    </p:spTree>
    <p:extLst>
      <p:ext uri="{BB962C8B-B14F-4D97-AF65-F5344CB8AC3E}">
        <p14:creationId xmlns:p14="http://schemas.microsoft.com/office/powerpoint/2010/main" val="15807372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3 Interactie Tussenblad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331C26AA-4B81-8845-9CF9-4F4B2321F4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2587" y="4316805"/>
            <a:ext cx="763200" cy="9414035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875152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4 Interactie Tussenblad met tekst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78BA1C6-0528-9540-AF01-7359541FC1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316805"/>
            <a:ext cx="763200" cy="9414035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93F48887-FE7F-3C4D-8527-5686CABA38F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8D08F2E8-28E6-2747-8AF8-18DDF62F915F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E60D734B-A8F6-DB44-A198-EF66B5189E1D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9CDEDE91-8780-8B4F-99CE-4A7B966D9F7F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5F11A7B0-8FF7-A441-B1F6-5077DD1410BB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E8A02DBF-ACBC-AD48-9A58-BA1BCA3416D5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649176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5 Interactie Tussenblad Blauw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Interactie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9F4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08CB0CE-339B-0A40-9776-EB1D5B38C2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53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6 Interactie Tussenblad Licht Blauw">
    <p:bg>
      <p:bgPr>
        <a:solidFill>
          <a:srgbClr val="E9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8FCAE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A3BDA2F-D6E4-4C4C-A90B-DA8DCACC8C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99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 Voorblad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0799" y="0"/>
            <a:ext cx="6030000" cy="23993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079E5B-1629-B140-8348-9D8D7AB456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BE74E9E-956F-0D46-BF54-083418D449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15337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7 Interactie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91DB42A-2CB8-B947-AFD9-ACC196BD5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1853925-C84F-C34E-98FE-09DCB4FA0512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8904619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8 Interactie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8EC5FF76-04FD-B440-A85F-2F11C9B615EF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1148763-D20F-124E-85D9-BE7FD297FA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4029373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9 Interactie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E38F03C-4AC6-E647-BD35-3AF822BCC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7430819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0 Interactie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38" y="3232150"/>
            <a:ext cx="6858000" cy="7251700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7132149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1 Interactie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A5A92C8-8A4B-BD4D-A5B8-436E777477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73107F2F-A040-174E-AE46-7329E75D053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764558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2 Interactie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0FDB197-D03D-AD44-A2C4-557D0E9079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AF04D7D7-7C61-BB4A-9CF3-21B055CE5D3B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77513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3 Interactie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0DF43E-B0BE-9A42-879A-A2A8580822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E4CEE5E5-8D79-944F-940E-309557C1ED9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0483608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4 Interactie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03D827-48F0-A94C-AB66-F56599EEDD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3A7231C-D7CA-264C-B144-0171F7CF125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5641956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Gegevensuitwisseli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632619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449285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062970"/>
            <a:ext cx="10128310" cy="4830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gegevens kunt u veilig, betrouwbaar </a:t>
            </a:r>
          </a:p>
          <a:p>
            <a:pPr eaLnBrk="0" hangingPunct="0"/>
            <a:r>
              <a:rPr lang="nl-NL" sz="3200" dirty="0"/>
              <a:t>en gestandaardiseerd uitwisselen tussen overheden, burgers en bedrijven.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maakt dit mogelijk als ketenpartner</a:t>
            </a:r>
          </a:p>
          <a:p>
            <a:pPr eaLnBrk="0" hangingPunct="0"/>
            <a:r>
              <a:rPr lang="nl-NL" sz="3200" dirty="0"/>
              <a:t>voor de digitale overheid.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Daarbij bieden we ook oplossingen om de gegevens in de basis- registraties op orde te houden en uit te wisselen.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B63A1C5-00C2-EB4E-B6FD-2D06F46235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AEFB0476-4528-BA4E-9CF4-E4746C83EEB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823054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2 Gegevensuitwisseli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43" y="2559050"/>
            <a:ext cx="8089900" cy="8597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A4257-76D4-7143-8527-6AB45B59ABCE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632619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E2320514-46F7-5C43-ACEF-8FBD3BCCEEC4}"/>
              </a:ext>
            </a:extLst>
          </p:cNvPr>
          <p:cNvSpPr txBox="1"/>
          <p:nvPr userDrawn="1"/>
        </p:nvSpPr>
        <p:spPr>
          <a:xfrm>
            <a:off x="12933600" y="3449285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F3AADF8-0E7E-F049-AD29-B528325BAC8E}"/>
              </a:ext>
            </a:extLst>
          </p:cNvPr>
          <p:cNvSpPr txBox="1"/>
          <p:nvPr userDrawn="1"/>
        </p:nvSpPr>
        <p:spPr>
          <a:xfrm>
            <a:off x="12920598" y="5062970"/>
            <a:ext cx="10128310" cy="4830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gegevens kunt u veilig, betrouwbaar </a:t>
            </a:r>
          </a:p>
          <a:p>
            <a:pPr eaLnBrk="0" hangingPunct="0"/>
            <a:r>
              <a:rPr lang="nl-NL" sz="3200" dirty="0"/>
              <a:t>en gestandaardiseerd uitwisselen tussen overheden, burgers en bedrijven.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maakt dit mogelijk als ketenpartner</a:t>
            </a:r>
          </a:p>
          <a:p>
            <a:pPr eaLnBrk="0" hangingPunct="0"/>
            <a:r>
              <a:rPr lang="nl-NL" sz="3200" dirty="0"/>
              <a:t>voor de digitale overheid.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Daarbij bieden we ook oplossingen om de gegevens in de basis- registraties op orde te houden en uit te wisselen.</a:t>
            </a:r>
          </a:p>
        </p:txBody>
      </p:sp>
    </p:spTree>
    <p:extLst>
      <p:ext uri="{BB962C8B-B14F-4D97-AF65-F5344CB8AC3E}">
        <p14:creationId xmlns:p14="http://schemas.microsoft.com/office/powerpoint/2010/main" val="197457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 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BD0246A-8E6E-4946-A02D-8616ACF3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56" y="3276600"/>
            <a:ext cx="11366500" cy="104394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E1CBCC64-04B8-C243-A86B-3A7A90B6BB74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9410F25-8C48-0A49-B0B1-9F14567840AC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Inhoudsopgave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E0103F8-A988-044D-A59D-A7EBE351F2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48754" y="3726000"/>
            <a:ext cx="1028686" cy="774056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32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1</a:t>
            </a:r>
          </a:p>
          <a:p>
            <a:pPr lvl="0"/>
            <a:r>
              <a:rPr lang="nl-NL" dirty="0"/>
              <a:t>2</a:t>
            </a:r>
          </a:p>
          <a:p>
            <a:pPr lvl="0"/>
            <a:r>
              <a:rPr lang="nl-NL" dirty="0"/>
              <a:t>3</a:t>
            </a:r>
          </a:p>
          <a:p>
            <a:pPr lvl="0"/>
            <a:r>
              <a:rPr lang="nl-NL" dirty="0"/>
              <a:t>4</a:t>
            </a:r>
          </a:p>
          <a:p>
            <a:pPr lvl="0"/>
            <a:r>
              <a:rPr lang="nl-NL" dirty="0"/>
              <a:t>5</a:t>
            </a:r>
          </a:p>
          <a:p>
            <a:pPr lvl="0"/>
            <a:r>
              <a:rPr lang="nl-NL" dirty="0"/>
              <a:t>6</a:t>
            </a:r>
          </a:p>
          <a:p>
            <a:pPr lvl="0"/>
            <a:r>
              <a:rPr lang="nl-NL" dirty="0"/>
              <a:t>7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C183165-1A04-BA4F-9169-DAB73C1DFA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9504" y="3726000"/>
            <a:ext cx="8564071" cy="7740564"/>
          </a:xfrm>
        </p:spPr>
        <p:txBody>
          <a:bodyPr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6B015A94-03F1-5543-9EDD-8F1E152204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34786" y="3726000"/>
            <a:ext cx="1028686" cy="774056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32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8</a:t>
            </a:r>
          </a:p>
          <a:p>
            <a:pPr lvl="0"/>
            <a:r>
              <a:rPr lang="nl-NL" dirty="0"/>
              <a:t>9</a:t>
            </a:r>
          </a:p>
          <a:p>
            <a:pPr lvl="0"/>
            <a:r>
              <a:rPr lang="nl-NL" dirty="0"/>
              <a:t>10</a:t>
            </a:r>
          </a:p>
          <a:p>
            <a:pPr lvl="0"/>
            <a:r>
              <a:rPr lang="nl-NL" dirty="0"/>
              <a:t>11</a:t>
            </a:r>
          </a:p>
          <a:p>
            <a:pPr lvl="0"/>
            <a:r>
              <a:rPr lang="nl-NL" dirty="0"/>
              <a:t>12</a:t>
            </a:r>
          </a:p>
          <a:p>
            <a:pPr lvl="0"/>
            <a:r>
              <a:rPr lang="nl-NL" dirty="0"/>
              <a:t>13</a:t>
            </a:r>
          </a:p>
          <a:p>
            <a:pPr lvl="0"/>
            <a:r>
              <a:rPr lang="nl-NL" dirty="0"/>
              <a:t>14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E725B17-0870-0347-A5B5-365504C0FA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575536" y="3726000"/>
            <a:ext cx="8564071" cy="7740564"/>
          </a:xfrm>
        </p:spPr>
        <p:txBody>
          <a:bodyPr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</p:spTree>
    <p:extLst>
      <p:ext uri="{BB962C8B-B14F-4D97-AF65-F5344CB8AC3E}">
        <p14:creationId xmlns:p14="http://schemas.microsoft.com/office/powerpoint/2010/main" val="34945766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3 Gegevensuitwisseling Tussenblad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F6F24E-62E5-C843-A849-1EC943E4C6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772" y="4276521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560781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4 Gegevensuitwisseling Tussenblad met tekst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10F7E9C-FF04-D549-8ED9-C268EEDD8D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772" y="4276521"/>
            <a:ext cx="763200" cy="9439479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46402EEF-90C8-0045-84BE-30D586F0B7C8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E86356B6-54B1-C248-BB45-4F43E1D30313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3E4006F2-4B32-B041-8F90-C510F8CF896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670AE5AE-B9CB-1A47-AEE7-06A303FE4BC2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264A2C10-380D-DB40-9E47-09A86BAA7AC1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8B572D24-E5EF-5845-9F8F-11FF44E8A2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868308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5 Gegevensuitwisseling Tussenblad Geel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Gegevensuitwisseling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FFF0D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57B8035-76B1-CA4D-B3AB-4D06C14516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509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6 Gegevensuitwisseling Tussenblad Licht Geel">
    <p:bg>
      <p:bgPr>
        <a:solidFill>
          <a:srgbClr val="FFF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Gegevensuitwisseling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FFB6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983C359-49D9-B24F-9E95-1C837B4A1D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922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7 Gegevensuitwisseli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78A6ED-891E-6748-9305-2360E4C76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4C50735-2F67-4241-BFC7-B27029EBF27D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0266647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8 Gegevensuitwisseli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972FB7BE-2DE8-3349-999B-37C0DE0CB78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BEB366B-00BE-BC49-9865-4395838CE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1707610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9 Gegevensuitwisseli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4E0CEE1-A72B-0041-B6E0-16EEA84CB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8585809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0 Gegevensuitwisseli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43" y="2559050"/>
            <a:ext cx="8089900" cy="859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642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1 Gegevensuitwisseli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671A4B4-3897-294E-A057-BCD726E669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19522DE-FB45-1A41-9FB7-3E18D255AC5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19862655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2 Gegevensuitwisseli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DB2E849-6A74-C243-A9E7-C5E1A2AEC7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E73B636-632C-274D-BDE2-C30C42A7919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252004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 Algemeen Tussenblad met domeinen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BE336A49-3D0D-7A41-A12C-EE79D6FB82BC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150372EC-C56C-E04E-A243-C85DACBF955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8" name="Oval 24">
            <a:extLst>
              <a:ext uri="{FF2B5EF4-FFF2-40B4-BE49-F238E27FC236}">
                <a16:creationId xmlns:a16="http://schemas.microsoft.com/office/drawing/2014/main" id="{54FCBD83-55D6-BC44-A9EB-94614C54CFF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AF0B8F4F-13B3-E04D-937F-43F7185E4F39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6">
            <a:extLst>
              <a:ext uri="{FF2B5EF4-FFF2-40B4-BE49-F238E27FC236}">
                <a16:creationId xmlns:a16="http://schemas.microsoft.com/office/drawing/2014/main" id="{8AD0F9EF-6BC1-6846-AB02-97A075A1A21F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A107C61F-B063-C649-BE0D-15E229541C3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01CB9FC1-C0E6-5543-B860-7C20BE4FD353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342442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3 Gegevensuitwisseli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988F12A-2204-F744-B9A6-8A025DC888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4858A0C-B41B-A24E-A5B2-8B52ABBC49A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9486443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4 Gegevensuitwisseli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59FF56-0C36-9B43-B1DB-4ADFBFC579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F539E75-7908-2D43-9197-27EECA06FC0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17852175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 Infrastructuur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888651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705317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319002"/>
            <a:ext cx="10128310" cy="4318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diensten kunt u snel en schaal-</a:t>
            </a:r>
          </a:p>
          <a:p>
            <a:pPr eaLnBrk="0" hangingPunct="0"/>
            <a:r>
              <a:rPr lang="nl-NL" sz="3200" dirty="0"/>
              <a:t>baar opbouwen met ons IT-fundament.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En u voldoet altijd aan de laatste </a:t>
            </a:r>
            <a:r>
              <a:rPr lang="nl-NL" sz="3200" dirty="0" err="1"/>
              <a:t>veiligheids-eisen</a:t>
            </a:r>
            <a:r>
              <a:rPr lang="nl-NL" sz="3200" dirty="0"/>
              <a:t>, standaarden en regelgeving.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zorgt Logius voor betrouwbare verbindingen voor het transport van uw</a:t>
            </a:r>
          </a:p>
          <a:p>
            <a:pPr eaLnBrk="0" hangingPunct="0"/>
            <a:r>
              <a:rPr lang="nl-NL" sz="3200" dirty="0"/>
              <a:t>data naar burgers, bedrijven en overheden.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E9FA737-3426-944C-B5DD-391FE066FE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1CE16CC-ED68-0047-8021-CE5D1C9CDB0E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40635110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2 Infrastructuur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93" y="2774950"/>
            <a:ext cx="5816600" cy="816610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F31CDF-5980-9C45-AF53-3FD68D11B691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888651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5BE72C59-FB74-3D46-A781-B6DFB3946847}"/>
              </a:ext>
            </a:extLst>
          </p:cNvPr>
          <p:cNvSpPr txBox="1"/>
          <p:nvPr userDrawn="1"/>
        </p:nvSpPr>
        <p:spPr>
          <a:xfrm>
            <a:off x="12933600" y="3705317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F5AF03DA-3B7C-CE47-9FA4-0C05373C482C}"/>
              </a:ext>
            </a:extLst>
          </p:cNvPr>
          <p:cNvSpPr txBox="1"/>
          <p:nvPr userDrawn="1"/>
        </p:nvSpPr>
        <p:spPr>
          <a:xfrm>
            <a:off x="12920598" y="5319002"/>
            <a:ext cx="10128310" cy="4318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diensten kunt u snel en schaal-</a:t>
            </a:r>
          </a:p>
          <a:p>
            <a:pPr eaLnBrk="0" hangingPunct="0"/>
            <a:r>
              <a:rPr lang="nl-NL" sz="3200" dirty="0"/>
              <a:t>baar opbouwen met ons IT-fundament.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En u voldoet altijd aan de laatste </a:t>
            </a:r>
            <a:r>
              <a:rPr lang="nl-NL" sz="3200" dirty="0" err="1"/>
              <a:t>veiligheids-eisen</a:t>
            </a:r>
            <a:r>
              <a:rPr lang="nl-NL" sz="3200" dirty="0"/>
              <a:t>, standaarden en regelgeving.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zorgt Logius voor betrouwbare verbindingen voor het transport van uw</a:t>
            </a:r>
          </a:p>
          <a:p>
            <a:pPr eaLnBrk="0" hangingPunct="0"/>
            <a:r>
              <a:rPr lang="nl-NL" sz="3200" dirty="0"/>
              <a:t>data naar burgers, bedrijven en overheden.</a:t>
            </a:r>
          </a:p>
        </p:txBody>
      </p:sp>
    </p:spTree>
    <p:extLst>
      <p:ext uri="{BB962C8B-B14F-4D97-AF65-F5344CB8AC3E}">
        <p14:creationId xmlns:p14="http://schemas.microsoft.com/office/powerpoint/2010/main" val="34190636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3 Infrastructuur Tussenblad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">
            <a:extLst>
              <a:ext uri="{FF2B5EF4-FFF2-40B4-BE49-F238E27FC236}">
                <a16:creationId xmlns:a16="http://schemas.microsoft.com/office/drawing/2014/main" id="{738F7740-F8B1-9D4B-9115-1CD65219D3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179345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4 Infrastructuur Tussenblad met teks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7AF040C1-1DED-ED43-A633-83D91253C5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BC259F1C-E3C2-EC46-B413-D3F94C370A1A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D721FE9-F24B-4D4A-AC5F-EB4DDF2527DB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94ECE607-DDA9-3A41-BE7D-F056EAF49323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807B1A37-37B2-0C47-9EC0-0EEA4A6E7794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E903D0F7-91CB-0C4D-8256-A09768662E4C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C0B59731-B5B7-0E4D-9C38-284F2359C9A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817247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5 Infrastructuur Tussenblad Min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Infrastructuur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4F6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16904F4-0A6E-744D-836B-F6FF112AC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3468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6 Infrastructuur Tussenblad Licht Mint">
    <p:bg>
      <p:bgPr>
        <a:solidFill>
          <a:srgbClr val="E4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76D2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C759438-D9C5-ED48-9413-3C0BB6CF30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8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77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7 Infrastructuur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064273-5755-5546-8A5F-6A56EDDEBF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980CA198-0DD6-874E-8D2C-96F862C7647F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1477630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8 Infrastructuur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7654368C-9C2F-E443-80B0-628B61D66898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395554-D989-E94F-BA0A-EF9DCA421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97251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8 Algemeen Tussenblad met domeinen en tekst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2EBB3B-2EF0-6E4D-83C1-1DC3A638E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811869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9 Infrastructuur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D033D27-72C7-C044-A05B-DB425F4DB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60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1527941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0 Infrastructuur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93" y="2774950"/>
            <a:ext cx="5816600" cy="816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441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1 Infrastructuur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A211FEA-EF63-9D42-8852-F8AD7AF518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9DF0A9CE-B720-694A-A00B-D9A08DB389A6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28406662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2 Infrastructuur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37FC7A7-6A47-6E47-98E1-32A3B96A5B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6420BD73-DFB1-1D42-9317-C4847FA23ECB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6961964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3 Infrastructuur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707BA4-13D1-CA4E-B145-07FE163246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6D49523-7DEA-A948-B0BC-D9A7A668C42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71568384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4 Infrastructuur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F86EB0-313B-4542-A25B-91388DBC7D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9CDD08F-890E-FC4F-AA48-69F5FF9C5599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264349048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 RoSeS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760635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053905"/>
            <a:ext cx="10104820" cy="1426314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Regie op stelsels</a:t>
            </a:r>
            <a:br>
              <a:rPr lang="nl-NL" sz="4800" b="1" dirty="0">
                <a:solidFill>
                  <a:srgbClr val="39870C"/>
                </a:solidFill>
              </a:rPr>
            </a:br>
            <a:r>
              <a:rPr lang="nl-NL" sz="48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190986"/>
            <a:ext cx="10128310" cy="5306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3200" dirty="0"/>
              <a:t>en stelsels.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Daarvoor maken we samen </a:t>
            </a:r>
            <a:r>
              <a:rPr lang="nl-NL" sz="3200" dirty="0" err="1"/>
              <a:t>sectoroverstijgende</a:t>
            </a:r>
            <a:r>
              <a:rPr lang="nl-NL" sz="3200" dirty="0"/>
              <a:t> afspraken.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heeft de regie op het maken, vastleggen en actualiseren van die afspraken en </a:t>
            </a:r>
            <a:r>
              <a:rPr lang="nl-NL" sz="3200" dirty="0" err="1"/>
              <a:t>organi-seert</a:t>
            </a:r>
            <a:r>
              <a:rPr lang="nl-NL" sz="3200" dirty="0"/>
              <a:t> daarvoor publiek-private samenwerking.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A96997-8B92-6F48-873F-3A06AF3322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8302727-4227-6248-A67B-3FFF8DB5FE7F}"/>
              </a:ext>
            </a:extLst>
          </p:cNvPr>
          <p:cNvSpPr txBox="1"/>
          <p:nvPr userDrawn="1"/>
        </p:nvSpPr>
        <p:spPr>
          <a:xfrm>
            <a:off x="17701246" y="566963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0081779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2 RoSeS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93" y="3086100"/>
            <a:ext cx="7899400" cy="7543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4696CE-4CBE-4D49-9340-E6FFCA48EACB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760635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2A424A65-6F52-6641-A692-441B42DFE9C1}"/>
              </a:ext>
            </a:extLst>
          </p:cNvPr>
          <p:cNvSpPr txBox="1"/>
          <p:nvPr userDrawn="1"/>
        </p:nvSpPr>
        <p:spPr>
          <a:xfrm>
            <a:off x="12933600" y="3053905"/>
            <a:ext cx="10104820" cy="1426314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Regie op stelsels</a:t>
            </a:r>
            <a:br>
              <a:rPr lang="nl-NL" sz="4800" b="1" dirty="0">
                <a:solidFill>
                  <a:srgbClr val="39870C"/>
                </a:solidFill>
              </a:rPr>
            </a:br>
            <a:r>
              <a:rPr lang="nl-NL" sz="48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4894F06-827A-FC4F-A4F5-D732CB4C76F5}"/>
              </a:ext>
            </a:extLst>
          </p:cNvPr>
          <p:cNvSpPr txBox="1"/>
          <p:nvPr userDrawn="1"/>
        </p:nvSpPr>
        <p:spPr>
          <a:xfrm>
            <a:off x="12920598" y="5190986"/>
            <a:ext cx="10128310" cy="5306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3200" dirty="0"/>
              <a:t>en stelsels.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Daarvoor maken we samen </a:t>
            </a:r>
            <a:r>
              <a:rPr lang="nl-NL" sz="3200" dirty="0" err="1"/>
              <a:t>sectoroverstijgende</a:t>
            </a:r>
            <a:r>
              <a:rPr lang="nl-NL" sz="3200" dirty="0"/>
              <a:t> afspraken.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heeft de regie op het maken, vastleggen en actualiseren van die afspraken en </a:t>
            </a:r>
            <a:r>
              <a:rPr lang="nl-NL" sz="3200" dirty="0" err="1"/>
              <a:t>organi-seert</a:t>
            </a:r>
            <a:r>
              <a:rPr lang="nl-NL" sz="3200" dirty="0"/>
              <a:t> daarvoor publiek-private samenwerking.</a:t>
            </a:r>
          </a:p>
        </p:txBody>
      </p:sp>
    </p:spTree>
    <p:extLst>
      <p:ext uri="{BB962C8B-B14F-4D97-AF65-F5344CB8AC3E}">
        <p14:creationId xmlns:p14="http://schemas.microsoft.com/office/powerpoint/2010/main" val="36959283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3 RoSeS Tussenblad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5">
            <a:extLst>
              <a:ext uri="{FF2B5EF4-FFF2-40B4-BE49-F238E27FC236}">
                <a16:creationId xmlns:a16="http://schemas.microsoft.com/office/drawing/2014/main" id="{6B46AC23-515E-EF41-8709-AAEC7980BF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299504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4 RoSeS Tussenblad met tekst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350F79F4-1C9D-5448-A9CF-23D021EACF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268C00D4-B177-5C47-8FAA-6B245E5C9E1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68CE0245-68DB-1A4A-8D98-99B46DFA8902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66B4F271-362C-E54D-BE90-ABF13A84B978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3FE15843-AB95-C94D-80B8-CA2CDB10EF83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FBE77C11-D0B2-A74C-A7D6-15BB26E30987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6C849CAB-346F-494F-A6AF-9D06155C04F8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24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9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20682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5 RoSeS Tussenblad Donker Groen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bg1"/>
                </a:solidFill>
              </a:rPr>
              <a:t>Regie op stelsels en standaarden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D4DED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CB76A40-450F-4A40-A8EF-8D07EC03B4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322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6 RoSeS Tussenblad Licht Donker Groen">
    <p:bg>
      <p:bgPr>
        <a:solidFill>
          <a:srgbClr val="D4D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Regie op stelsels en standaarden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2759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19A8832-6331-5F43-90F6-8707788279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7576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7 RoSeS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29EF954-25EC-D84F-BA2C-80D04516C6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04687F6-5194-EF46-BBDB-73FD99C4900B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97534517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8 RoSeS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D8575709-26E5-0C46-9B96-20652798B6DD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7760E4-39FF-5644-805E-0C00EE1CC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0654467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9 RoSeS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E7632E4-F36D-6246-BD36-44C6226E3C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607765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0 RoSeS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93" y="3086100"/>
            <a:ext cx="7899400" cy="7543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63073741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1 RoSeS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8837500-0497-9E40-AECC-1DAA6731DF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959202B-4675-D047-AF9D-EE6FAFC9B4E9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88779049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2 RoSeS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036C9C0-F35B-1846-886F-0B16493E1F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E8CCE8B3-D056-F844-82AA-F2321270952D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17615284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3 RoSeS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5A274D-FA27-6344-B783-4D64D1E007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C13F8CB5-2748-9649-B124-F65DF9B0DCC2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5493494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90349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001" y="1725278"/>
            <a:ext cx="20013283" cy="12937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00" y="3726610"/>
            <a:ext cx="20013284" cy="862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  <a:p>
            <a:pPr lvl="5"/>
            <a:r>
              <a:rPr lang="nl-NL" dirty="0"/>
              <a:t>Six</a:t>
            </a:r>
          </a:p>
          <a:p>
            <a:pPr lvl="6"/>
            <a:r>
              <a:rPr lang="nl-NL" dirty="0" err="1"/>
              <a:t>Seven</a:t>
            </a:r>
            <a:endParaRPr lang="nl-NL" dirty="0"/>
          </a:p>
          <a:p>
            <a:pPr lvl="7"/>
            <a:r>
              <a:rPr lang="nl-NL" dirty="0" err="1"/>
              <a:t>Eight</a:t>
            </a:r>
            <a:endParaRPr lang="nl-NL" dirty="0"/>
          </a:p>
          <a:p>
            <a:pPr lvl="8"/>
            <a:r>
              <a:rPr lang="nl-NL" dirty="0" err="1"/>
              <a:t>Nine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66155" y="12781172"/>
            <a:ext cx="500712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dirty="0"/>
              <a:t>26 augustus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411426" y="12781172"/>
            <a:ext cx="155775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776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726" r:id="rId3"/>
    <p:sldLayoutId id="2147483661" r:id="rId4"/>
    <p:sldLayoutId id="2147483716" r:id="rId5"/>
    <p:sldLayoutId id="2147483792" r:id="rId6"/>
    <p:sldLayoutId id="2147483785" r:id="rId7"/>
    <p:sldLayoutId id="2147483735" r:id="rId8"/>
    <p:sldLayoutId id="2147483682" r:id="rId9"/>
    <p:sldLayoutId id="2147483768" r:id="rId10"/>
    <p:sldLayoutId id="2147483771" r:id="rId11"/>
    <p:sldLayoutId id="2147483804" r:id="rId12"/>
    <p:sldLayoutId id="2147483801" r:id="rId13"/>
    <p:sldLayoutId id="2147483770" r:id="rId14"/>
    <p:sldLayoutId id="2147483798" r:id="rId15"/>
    <p:sldLayoutId id="2147483774" r:id="rId16"/>
    <p:sldLayoutId id="2147483769" r:id="rId17"/>
    <p:sldLayoutId id="2147483861" r:id="rId18"/>
    <p:sldLayoutId id="2147483875" r:id="rId19"/>
    <p:sldLayoutId id="2147483800" r:id="rId20"/>
    <p:sldLayoutId id="2147483862" r:id="rId21"/>
    <p:sldLayoutId id="2147483791" r:id="rId22"/>
    <p:sldLayoutId id="2147483857" r:id="rId23"/>
    <p:sldLayoutId id="2147483876" r:id="rId24"/>
    <p:sldLayoutId id="2147483860" r:id="rId25"/>
    <p:sldLayoutId id="2147483877" r:id="rId26"/>
    <p:sldLayoutId id="2147483879" r:id="rId27"/>
    <p:sldLayoutId id="2147483878" r:id="rId28"/>
    <p:sldLayoutId id="2147483863" r:id="rId29"/>
    <p:sldLayoutId id="2147483790" r:id="rId30"/>
    <p:sldLayoutId id="2147483864" r:id="rId31"/>
    <p:sldLayoutId id="2147483677" r:id="rId32"/>
    <p:sldLayoutId id="2147483778" r:id="rId33"/>
    <p:sldLayoutId id="2147483799" r:id="rId34"/>
    <p:sldLayoutId id="2147483663" r:id="rId35"/>
    <p:sldLayoutId id="2147483786" r:id="rId36"/>
    <p:sldLayoutId id="2147483866" r:id="rId37"/>
    <p:sldLayoutId id="2147483805" r:id="rId38"/>
    <p:sldLayoutId id="2147483685" r:id="rId39"/>
    <p:sldLayoutId id="2147483787" r:id="rId40"/>
    <p:sldLayoutId id="2147483797" r:id="rId41"/>
    <p:sldLayoutId id="2147483788" r:id="rId42"/>
    <p:sldLayoutId id="2147483796" r:id="rId43"/>
    <p:sldLayoutId id="2147483807" r:id="rId44"/>
    <p:sldLayoutId id="2147483867" r:id="rId45"/>
    <p:sldLayoutId id="2147483808" r:id="rId46"/>
    <p:sldLayoutId id="2147483809" r:id="rId47"/>
    <p:sldLayoutId id="2147483819" r:id="rId48"/>
    <p:sldLayoutId id="2147483820" r:id="rId49"/>
    <p:sldLayoutId id="2147483812" r:id="rId50"/>
    <p:sldLayoutId id="2147483868" r:id="rId51"/>
    <p:sldLayoutId id="2147483813" r:id="rId52"/>
    <p:sldLayoutId id="2147483814" r:id="rId53"/>
    <p:sldLayoutId id="2147483815" r:id="rId54"/>
    <p:sldLayoutId id="2147483816" r:id="rId55"/>
    <p:sldLayoutId id="2147483817" r:id="rId56"/>
    <p:sldLayoutId id="2147483818" r:id="rId57"/>
    <p:sldLayoutId id="2147483821" r:id="rId58"/>
    <p:sldLayoutId id="2147483869" r:id="rId59"/>
    <p:sldLayoutId id="2147483822" r:id="rId60"/>
    <p:sldLayoutId id="2147483823" r:id="rId61"/>
    <p:sldLayoutId id="2147483824" r:id="rId62"/>
    <p:sldLayoutId id="2147483825" r:id="rId63"/>
    <p:sldLayoutId id="2147483826" r:id="rId64"/>
    <p:sldLayoutId id="2147483870" r:id="rId65"/>
    <p:sldLayoutId id="2147483827" r:id="rId66"/>
    <p:sldLayoutId id="2147483828" r:id="rId67"/>
    <p:sldLayoutId id="2147483829" r:id="rId68"/>
    <p:sldLayoutId id="2147483830" r:id="rId69"/>
    <p:sldLayoutId id="2147483831" r:id="rId70"/>
    <p:sldLayoutId id="2147483832" r:id="rId71"/>
    <p:sldLayoutId id="2147483833" r:id="rId72"/>
    <p:sldLayoutId id="2147483871" r:id="rId73"/>
    <p:sldLayoutId id="2147483834" r:id="rId74"/>
    <p:sldLayoutId id="2147483835" r:id="rId75"/>
    <p:sldLayoutId id="2147483836" r:id="rId76"/>
    <p:sldLayoutId id="2147483837" r:id="rId77"/>
    <p:sldLayoutId id="2147483838" r:id="rId78"/>
    <p:sldLayoutId id="2147483872" r:id="rId79"/>
    <p:sldLayoutId id="2147483839" r:id="rId80"/>
    <p:sldLayoutId id="2147483840" r:id="rId81"/>
    <p:sldLayoutId id="2147483841" r:id="rId82"/>
    <p:sldLayoutId id="2147483842" r:id="rId83"/>
    <p:sldLayoutId id="2147483843" r:id="rId84"/>
    <p:sldLayoutId id="2147483844" r:id="rId85"/>
    <p:sldLayoutId id="2147483845" r:id="rId86"/>
    <p:sldLayoutId id="2147483873" r:id="rId87"/>
    <p:sldLayoutId id="2147483846" r:id="rId88"/>
    <p:sldLayoutId id="2147483847" r:id="rId89"/>
    <p:sldLayoutId id="2147483848" r:id="rId90"/>
    <p:sldLayoutId id="2147483849" r:id="rId91"/>
    <p:sldLayoutId id="2147483850" r:id="rId92"/>
    <p:sldLayoutId id="2147483874" r:id="rId93"/>
    <p:sldLayoutId id="2147483851" r:id="rId94"/>
    <p:sldLayoutId id="2147483852" r:id="rId95"/>
    <p:sldLayoutId id="2147483853" r:id="rId96"/>
    <p:sldLayoutId id="2147483854" r:id="rId97"/>
    <p:sldLayoutId id="2147483855" r:id="rId98"/>
    <p:sldLayoutId id="2147483856" r:id="rId99"/>
  </p:sldLayoutIdLst>
  <p:hf hd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100000"/>
        </a:lnSpc>
        <a:spcBef>
          <a:spcPts val="24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8288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2600" b="1" kern="1200">
          <a:solidFill>
            <a:srgbClr val="39870C"/>
          </a:solidFill>
          <a:latin typeface="+mn-lt"/>
          <a:ea typeface="+mn-ea"/>
          <a:cs typeface="+mn-cs"/>
        </a:defRPr>
      </a:lvl2pPr>
      <a:lvl3pPr marL="0" indent="0" algn="l" defTabSz="18288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3200" b="1" kern="1200">
          <a:solidFill>
            <a:srgbClr val="39870C"/>
          </a:solidFill>
          <a:latin typeface="+mn-lt"/>
          <a:ea typeface="+mn-ea"/>
          <a:cs typeface="+mn-cs"/>
        </a:defRPr>
      </a:lvl3pPr>
      <a:lvl4pPr marL="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00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540000" algn="l" defTabSz="1828800" rtl="0" eaLnBrk="1" latinLnBrk="0" hangingPunct="1">
        <a:lnSpc>
          <a:spcPct val="100000"/>
        </a:lnSpc>
        <a:spcBef>
          <a:spcPts val="0"/>
        </a:spcBef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540000" algn="l" defTabSz="1828800" rtl="0" eaLnBrk="1" latinLnBrk="0" hangingPunct="1">
        <a:lnSpc>
          <a:spcPct val="100000"/>
        </a:lnSpc>
        <a:spcBef>
          <a:spcPts val="0"/>
        </a:spcBef>
        <a:buFont typeface="+mj-lt"/>
        <a:buAutoNum type="alphaL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0" indent="-54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99" userDrawn="1">
          <p15:clr>
            <a:srgbClr val="F26B43"/>
          </p15:clr>
        </p15:guide>
        <p15:guide id="2" pos="139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ogius.nl/domeinen/gegevensuitwisseling/digilevering/documentatie/ks001-koppelvlakspecificatie" TargetMode="External"/><Relationship Id="rId1" Type="http://schemas.openxmlformats.org/officeDocument/2006/relationships/slideLayout" Target="../slideLayouts/slideLayout9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raonline.nl/wiki/Producten_van_bouwstenen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hyperlink" Target="https://gitdocumentatie.logius.nl/publicatie/bomos/fundament/#de-onderwerpen-uit-het-model" TargetMode="External"/><Relationship Id="rId1" Type="http://schemas.openxmlformats.org/officeDocument/2006/relationships/slideLayout" Target="../slideLayouts/slideLayout9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us-standaarden.github.io/Digimelding-Koppelvlakspecificatie/" TargetMode="External"/><Relationship Id="rId2" Type="http://schemas.openxmlformats.org/officeDocument/2006/relationships/hyperlink" Target="https://github.com/Logius-standaarden/Digimelding-Koppelvlakspecificatie" TargetMode="Externa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https://gitdocumentatie.logius.nl/publicatie/digimelding/koppelvlak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ius-standaarden/Overleg/tree/main/Notificeren/2023-08-24" TargetMode="External"/><Relationship Id="rId7" Type="http://schemas.openxmlformats.org/officeDocument/2006/relationships/image" Target="../media/image60.png"/><Relationship Id="rId2" Type="http://schemas.openxmlformats.org/officeDocument/2006/relationships/hyperlink" Target="https://github.com/Logius-standaarden/NL-GOV-profile-for-CloudEvents/issues/new/choose" TargetMode="Externa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hyperlink" Target="https://github.com/issues?q=is%3Aopen+is%3Aissue+archived%3Afalse+user%3ALogius-standaard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166038B-AF73-CC02-D7C7-AF145B1A77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TO Notificeren</a:t>
            </a:r>
          </a:p>
        </p:txBody>
      </p:sp>
      <p:sp>
        <p:nvSpPr>
          <p:cNvPr id="4" name="Ondertitel 3">
            <a:extLst>
              <a:ext uri="{FF2B5EF4-FFF2-40B4-BE49-F238E27FC236}">
                <a16:creationId xmlns:a16="http://schemas.microsoft.com/office/drawing/2014/main" id="{E7BCB820-6067-91CA-63D5-0139C511BA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24-8-2023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D4599CB-5C75-4151-843F-9DF1C73D21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2828250" y="12780963"/>
            <a:ext cx="1558925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27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28D166E-6C21-3551-590E-55C00B2B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281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19D8C-FE71-4EAE-AC7D-6E7F042209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Digilevering</a:t>
            </a:r>
            <a:r>
              <a:rPr lang="nl-NL"/>
              <a:t>, notificaties, </a:t>
            </a:r>
            <a:r>
              <a:rPr lang="nl-NL" dirty="0" err="1"/>
              <a:t>stvz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73B068C-7760-4A7A-9565-492EA90740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Technisch overleg Notificeren, 24-08-2023</a:t>
            </a:r>
          </a:p>
        </p:txBody>
      </p:sp>
    </p:spTree>
    <p:extLst>
      <p:ext uri="{BB962C8B-B14F-4D97-AF65-F5344CB8AC3E}">
        <p14:creationId xmlns:p14="http://schemas.microsoft.com/office/powerpoint/2010/main" val="341068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CD6F4F8-9D00-3743-4933-E720606613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Notificaties, </a:t>
            </a:r>
            <a:r>
              <a:rPr lang="nl-NL" dirty="0" err="1"/>
              <a:t>stvz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6584736-FE42-B487-C192-0FC8EFBFF1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3200" dirty="0"/>
              <a:t>Dit TO is 1 van 3 </a:t>
            </a:r>
            <a:r>
              <a:rPr lang="nl-NL" sz="3200" dirty="0" err="1"/>
              <a:t>TO’s</a:t>
            </a:r>
            <a:r>
              <a:rPr lang="nl-NL" sz="3200" dirty="0"/>
              <a:t> voor Digikoppeling, </a:t>
            </a:r>
            <a:r>
              <a:rPr lang="nl-NL" sz="3200" dirty="0" err="1"/>
              <a:t>Terugmelden</a:t>
            </a:r>
            <a:r>
              <a:rPr lang="nl-NL" sz="3200" dirty="0"/>
              <a:t> en Notificeren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3200" dirty="0" err="1"/>
              <a:t>Digilevering</a:t>
            </a:r>
            <a:r>
              <a:rPr lang="nl-NL" sz="3200" dirty="0"/>
              <a:t> </a:t>
            </a:r>
            <a:r>
              <a:rPr lang="nl-NL" sz="3200" dirty="0">
                <a:hlinkClick r:id="rId2"/>
              </a:rPr>
              <a:t>Koppelvlakspecificatie | Logius</a:t>
            </a:r>
            <a:endParaRPr lang="nl-NL" sz="3200" dirty="0"/>
          </a:p>
          <a:p>
            <a:pPr marL="1062900" lvl="4" indent="-342900"/>
            <a:r>
              <a:rPr lang="nl-NL" sz="3200" dirty="0" err="1"/>
              <a:t>ebMS</a:t>
            </a:r>
            <a:r>
              <a:rPr lang="nl-NL" sz="3200" dirty="0"/>
              <a:t> koppelvlakspecificatie, niet als standaard in beheer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3200" dirty="0"/>
              <a:t>Project </a:t>
            </a:r>
            <a:r>
              <a:rPr lang="nl-NL" sz="3200" dirty="0" err="1"/>
              <a:t>CloudEvents</a:t>
            </a:r>
            <a:r>
              <a:rPr lang="nl-NL" sz="3200" dirty="0"/>
              <a:t> VNG</a:t>
            </a:r>
          </a:p>
          <a:p>
            <a:pPr marL="1062900" lvl="4" indent="-342900"/>
            <a:r>
              <a:rPr lang="nl-NL" sz="3200" dirty="0"/>
              <a:t>Profiel en handreikingen opgesteld</a:t>
            </a:r>
          </a:p>
          <a:p>
            <a:pPr marL="1062900" lvl="4" indent="-342900"/>
            <a:r>
              <a:rPr lang="nl-NL" sz="3200" dirty="0"/>
              <a:t>In beheer bij Logius</a:t>
            </a:r>
          </a:p>
          <a:p>
            <a:pPr marL="1062900" lvl="4" indent="-342900"/>
            <a:r>
              <a:rPr lang="nl-NL" sz="3200" dirty="0"/>
              <a:t>TO is de start van actief beheer</a:t>
            </a:r>
          </a:p>
          <a:p>
            <a:pPr marL="342900" lvl="3" indent="-342900">
              <a:spcBef>
                <a:spcPts val="2400"/>
              </a:spcBef>
            </a:pPr>
            <a:r>
              <a:rPr lang="nl-NL" sz="3200" dirty="0"/>
              <a:t>Algemeen</a:t>
            </a:r>
          </a:p>
          <a:p>
            <a:pPr marL="1062900" lvl="4" indent="-342900"/>
            <a:r>
              <a:rPr lang="nl-NL" sz="3200" dirty="0"/>
              <a:t>Naar REST API interfaces</a:t>
            </a:r>
          </a:p>
          <a:p>
            <a:pPr marL="1062900" lvl="4" indent="-342900"/>
            <a:r>
              <a:rPr lang="nl-NL" sz="3200" dirty="0"/>
              <a:t>EU/internationale standaarden</a:t>
            </a:r>
          </a:p>
          <a:p>
            <a:pPr marL="342900" lvl="3" indent="-342900">
              <a:spcBef>
                <a:spcPts val="2400"/>
              </a:spcBef>
            </a:pPr>
            <a:r>
              <a:rPr lang="nl-NL" sz="3200" dirty="0"/>
              <a:t>Voor vandaag</a:t>
            </a:r>
          </a:p>
          <a:p>
            <a:pPr marL="1062900" lvl="4" indent="-342900"/>
            <a:r>
              <a:rPr lang="nl-NL" sz="3200" dirty="0"/>
              <a:t>Cloudevents presentatie</a:t>
            </a:r>
          </a:p>
          <a:p>
            <a:pPr marL="1062900" lvl="4" indent="-342900"/>
            <a:r>
              <a:rPr lang="nl-NL" sz="3200" dirty="0"/>
              <a:t>De signaal- en updateservice</a:t>
            </a:r>
          </a:p>
          <a:p>
            <a:pPr marL="1062900" lvl="4" indent="-342900"/>
            <a:r>
              <a:rPr lang="nl-NL" sz="3200" dirty="0"/>
              <a:t>Hoe werkt beheer</a:t>
            </a:r>
          </a:p>
          <a:p>
            <a:pPr lvl="4" indent="0">
              <a:buNone/>
            </a:pPr>
            <a:endParaRPr lang="nl-NL" sz="3200" dirty="0"/>
          </a:p>
          <a:p>
            <a:pPr marL="1062900" lvl="4" indent="-342900"/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216683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afbeelding 8" descr="Afbeelding met tekst, diagram, Plan, Lettertype&#10;&#10;Automatisch gegenereerde beschrijving">
            <a:extLst>
              <a:ext uri="{FF2B5EF4-FFF2-40B4-BE49-F238E27FC236}">
                <a16:creationId xmlns:a16="http://schemas.microsoft.com/office/drawing/2014/main" id="{09675DEB-554D-BDE2-E941-A9A6032529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" b="6810"/>
          <a:stretch/>
        </p:blipFill>
        <p:spPr/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63B1854-B1A0-2C5D-6510-E6053F96A1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2828250" y="12780963"/>
            <a:ext cx="1558925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5</a:t>
            </a:fld>
            <a:endParaRPr lang="nl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A908A25-606B-8A8F-E704-66041A287EA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02640" y="981424"/>
            <a:ext cx="10104437" cy="1891398"/>
          </a:xfrm>
        </p:spPr>
        <p:txBody>
          <a:bodyPr/>
          <a:lstStyle/>
          <a:p>
            <a:r>
              <a:rPr lang="nl-NL" sz="4400" b="1" dirty="0">
                <a:solidFill>
                  <a:schemeClr val="tx2"/>
                </a:solidFill>
              </a:rPr>
              <a:t>Basisregistraties en diensten</a:t>
            </a:r>
          </a:p>
          <a:p>
            <a:r>
              <a:rPr lang="nl-NL" sz="3600" dirty="0">
                <a:hlinkClick r:id="rId3"/>
              </a:rPr>
              <a:t>Producten van bouwstenen - NORA Online</a:t>
            </a:r>
            <a:endParaRPr lang="nl-NL" sz="4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690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19D8C-FE71-4EAE-AC7D-6E7F042209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BOMOS, Git en het beheerproces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73B068C-7760-4A7A-9565-492EA9074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21478" y="11212247"/>
            <a:ext cx="11147699" cy="1406127"/>
          </a:xfrm>
        </p:spPr>
        <p:txBody>
          <a:bodyPr/>
          <a:lstStyle/>
          <a:p>
            <a:r>
              <a:rPr lang="nl-NL" dirty="0"/>
              <a:t>Technisch overleg Notificeren, 24-08-2023</a:t>
            </a:r>
          </a:p>
        </p:txBody>
      </p:sp>
    </p:spTree>
    <p:extLst>
      <p:ext uri="{BB962C8B-B14F-4D97-AF65-F5344CB8AC3E}">
        <p14:creationId xmlns:p14="http://schemas.microsoft.com/office/powerpoint/2010/main" val="48634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33D8C6E-B982-41F5-85D7-BB3DCC01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7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8B5D6F5-F874-4175-92AB-367B520F19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Beheerproces algemeen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3B09F90-3DC5-4432-AEEE-F1AA095AD9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Overleggen voor iedere BOMOS laag (zie </a:t>
            </a:r>
            <a:r>
              <a:rPr lang="nl-NL" sz="2800" dirty="0">
                <a:hlinkClick r:id="rId2"/>
              </a:rPr>
              <a:t>BOMOS, het fundament (logius.nl)</a:t>
            </a:r>
            <a:r>
              <a:rPr lang="nl-NL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Technisch overleg. Betrokkenheid van stakeholders.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Tactisch. Adoptie, architectuur, rechtenbeleid.  zaken. Welke impact heeft een wijziging voor stakeholders?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Strategisch. Beleidsrichting, visie op de standaard.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Besluitvormend. Op dit moment beslist het OBDO.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Beheerorganisatie beslist welke wijzigingsvoorstel voor welk overleg geagendeerd wordt.</a:t>
            </a:r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1F93A4D-3702-438D-B631-B424533ED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2" y="3726000"/>
            <a:ext cx="12392811" cy="67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8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72BE357-316C-4DB3-A0FD-2EA9C951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8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D10D5E8-B9C8-41BA-A821-F04F2C4A86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Beheer en publicatie via Git en </a:t>
            </a:r>
            <a:r>
              <a:rPr lang="nl-NL" dirty="0" err="1"/>
              <a:t>ReSpec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52ECBB8-EA8D-4B28-A5DC-1737C4541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sz="2800" dirty="0"/>
              <a:t>GIT is een wijzigingsmanagement applicatie bedoeld voor source code (ontwikkeld voor Linux).</a:t>
            </a:r>
          </a:p>
          <a:p>
            <a:r>
              <a:rPr lang="nl-NL" sz="2800" dirty="0"/>
              <a:t>DMKS documentatie in </a:t>
            </a:r>
            <a:r>
              <a:rPr lang="nl-NL" sz="2800" dirty="0" err="1"/>
              <a:t>ReSpec</a:t>
            </a:r>
            <a:r>
              <a:rPr lang="nl-NL" sz="2800" dirty="0"/>
              <a:t>: </a:t>
            </a:r>
            <a:r>
              <a:rPr lang="nl-NL" sz="2800" dirty="0">
                <a:hlinkClick r:id="rId2"/>
              </a:rPr>
              <a:t>Logius-standaarden/</a:t>
            </a:r>
            <a:r>
              <a:rPr lang="nl-NL" sz="2800" dirty="0" err="1">
                <a:hlinkClick r:id="rId2"/>
              </a:rPr>
              <a:t>Digimelding</a:t>
            </a:r>
            <a:r>
              <a:rPr lang="nl-NL" sz="2800" dirty="0">
                <a:hlinkClick r:id="rId2"/>
              </a:rPr>
              <a:t>-Koppelvlakspecificatie: </a:t>
            </a:r>
            <a:r>
              <a:rPr lang="nl-NL" sz="2800" dirty="0" err="1">
                <a:hlinkClick r:id="rId2"/>
              </a:rPr>
              <a:t>Digimelding</a:t>
            </a:r>
            <a:r>
              <a:rPr lang="nl-NL" sz="2800" dirty="0">
                <a:hlinkClick r:id="rId2"/>
              </a:rPr>
              <a:t> Koppelvlakspecificatie (github.com)</a:t>
            </a:r>
            <a:endParaRPr lang="nl-NL" sz="2800" dirty="0"/>
          </a:p>
          <a:p>
            <a:r>
              <a:rPr lang="nl-NL" sz="2800" dirty="0"/>
              <a:t>Er is een </a:t>
            </a:r>
            <a:r>
              <a:rPr lang="nl-NL" sz="2800" dirty="0">
                <a:hlinkClick r:id="rId3"/>
              </a:rPr>
              <a:t>werkversie</a:t>
            </a:r>
            <a:r>
              <a:rPr lang="nl-NL" sz="2800" dirty="0"/>
              <a:t> en een </a:t>
            </a:r>
            <a:r>
              <a:rPr lang="nl-NL" sz="2800" dirty="0">
                <a:hlinkClick r:id="rId4"/>
              </a:rPr>
              <a:t>publicatieversie</a:t>
            </a:r>
            <a:endParaRPr lang="nl-NL" sz="2800" dirty="0"/>
          </a:p>
          <a:p>
            <a:r>
              <a:rPr lang="nl-NL" sz="2800" dirty="0"/>
              <a:t>Iedereen kan de </a:t>
            </a:r>
            <a:r>
              <a:rPr lang="nl-NL" sz="2800" dirty="0" err="1"/>
              <a:t>repositories</a:t>
            </a:r>
            <a:r>
              <a:rPr lang="nl-NL" sz="2800" dirty="0"/>
              <a:t> naar een eigen omgeving brengen (</a:t>
            </a:r>
            <a:r>
              <a:rPr lang="nl-NL" sz="2800" i="1" dirty="0" err="1"/>
              <a:t>clonen</a:t>
            </a:r>
            <a:r>
              <a:rPr lang="nl-NL" sz="2800" dirty="0"/>
              <a:t>), bewerken en wijzigingen voorstellen (via een </a:t>
            </a:r>
            <a:r>
              <a:rPr lang="nl-NL" sz="2800" i="1" dirty="0"/>
              <a:t>pull</a:t>
            </a:r>
            <a:r>
              <a:rPr lang="nl-NL" sz="2800" dirty="0"/>
              <a:t>)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B6689FC-6C35-3DF3-7AE4-54052FCCC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286" y="897974"/>
            <a:ext cx="8943065" cy="667848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FFD719E-96E5-65E5-9C73-DA5E76A04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522" y="6139543"/>
            <a:ext cx="8943065" cy="66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88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46FD0B6-F3E0-4987-BEC9-9A34D473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9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5C73EAF-1545-4145-ABE7-73D54A6130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Wijzigingen voorstellen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CBC5BB8-4E56-4E08-A745-AD5BBB0DEA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sz="2800" dirty="0"/>
              <a:t>Naast het complexe proces van </a:t>
            </a:r>
            <a:r>
              <a:rPr lang="nl-NL" sz="2800" dirty="0" err="1"/>
              <a:t>clonen</a:t>
            </a:r>
            <a:r>
              <a:rPr lang="nl-NL" sz="2800" dirty="0"/>
              <a:t>, aanpassen en een pull </a:t>
            </a:r>
            <a:r>
              <a:rPr lang="nl-NL" sz="2800" dirty="0" err="1"/>
              <a:t>request</a:t>
            </a:r>
            <a:r>
              <a:rPr lang="nl-NL" sz="2800" dirty="0"/>
              <a:t> kan iedere belanghebbende een voorstel indienen.</a:t>
            </a:r>
          </a:p>
          <a:p>
            <a:r>
              <a:rPr lang="nl-NL" sz="2800" dirty="0"/>
              <a:t>Issues kunnen bij een </a:t>
            </a:r>
            <a:r>
              <a:rPr lang="nl-NL" sz="2800" dirty="0" err="1"/>
              <a:t>repository</a:t>
            </a:r>
            <a:r>
              <a:rPr lang="nl-NL" sz="2800" dirty="0"/>
              <a:t> van de </a:t>
            </a:r>
            <a:r>
              <a:rPr lang="nl-NL" sz="2800" dirty="0" err="1"/>
              <a:t>beterffende</a:t>
            </a:r>
            <a:r>
              <a:rPr lang="nl-NL" sz="2800" dirty="0"/>
              <a:t> standaard ingediend worden: </a:t>
            </a:r>
            <a:r>
              <a:rPr lang="nl-NL" sz="2800" dirty="0">
                <a:hlinkClick r:id="rId2"/>
              </a:rPr>
              <a:t>New Issue · Logius-standaarden/NL-GOV-profile-</a:t>
            </a:r>
            <a:r>
              <a:rPr lang="nl-NL" sz="2800" dirty="0" err="1">
                <a:hlinkClick r:id="rId2"/>
              </a:rPr>
              <a:t>for</a:t>
            </a:r>
            <a:r>
              <a:rPr lang="nl-NL" sz="2800" dirty="0">
                <a:hlinkClick r:id="rId2"/>
              </a:rPr>
              <a:t>-</a:t>
            </a:r>
            <a:r>
              <a:rPr lang="nl-NL" sz="2800" dirty="0" err="1">
                <a:hlinkClick r:id="rId2"/>
              </a:rPr>
              <a:t>CloudEvents</a:t>
            </a:r>
            <a:r>
              <a:rPr lang="nl-NL" sz="2800" dirty="0">
                <a:hlinkClick r:id="rId2"/>
              </a:rPr>
              <a:t> (github.com)</a:t>
            </a:r>
            <a:endParaRPr lang="nl-NL" sz="2800" dirty="0"/>
          </a:p>
          <a:p>
            <a:r>
              <a:rPr lang="nl-NL" sz="2800" dirty="0"/>
              <a:t>Issues worden besproken in (onder andere) het technisch overleg. Voorbeeld: </a:t>
            </a:r>
            <a:r>
              <a:rPr lang="nl-NL" sz="2800" dirty="0">
                <a:hlinkClick r:id="rId3"/>
              </a:rPr>
              <a:t>Overleg/Notificeren/2023-08-24 at </a:t>
            </a:r>
            <a:r>
              <a:rPr lang="nl-NL" sz="2800" dirty="0" err="1">
                <a:hlinkClick r:id="rId3"/>
              </a:rPr>
              <a:t>main</a:t>
            </a:r>
            <a:r>
              <a:rPr lang="nl-NL" sz="2800" dirty="0">
                <a:hlinkClick r:id="rId3"/>
              </a:rPr>
              <a:t> · Logius-standaarden/Overleg (github.com)</a:t>
            </a:r>
            <a:endParaRPr lang="nl-NL" sz="2800" dirty="0"/>
          </a:p>
          <a:p>
            <a:r>
              <a:rPr lang="nl-NL" sz="2800" dirty="0"/>
              <a:t>Wij krijgen een overzicht van alle wijzigingen: </a:t>
            </a:r>
            <a:r>
              <a:rPr lang="nl-NL" sz="2800" dirty="0">
                <a:hlinkClick r:id="rId4"/>
              </a:rPr>
              <a:t>Issues (github.com)</a:t>
            </a:r>
            <a:endParaRPr lang="nl-NL" sz="2800" dirty="0"/>
          </a:p>
          <a:p>
            <a:r>
              <a:rPr lang="nl-NL" sz="2800" dirty="0"/>
              <a:t>Indiener krijgt meldingen als een issue aangevuld wordt.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E46524B-EA22-4B61-9563-818BF0376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987" y="956227"/>
            <a:ext cx="6478612" cy="522591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C5CCCC4-F8CB-4BA6-A165-2F41E8A8E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978" y="3569183"/>
            <a:ext cx="6478612" cy="522591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AD272C9-827A-417F-BD5E-FB0EA44C2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0983" y="6182139"/>
            <a:ext cx="6478612" cy="522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76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ogius1">
      <a:dk1>
        <a:sysClr val="windowText" lastClr="000000"/>
      </a:dk1>
      <a:lt1>
        <a:sysClr val="window" lastClr="FFFFFF"/>
      </a:lt1>
      <a:dk2>
        <a:srgbClr val="39870C"/>
      </a:dk2>
      <a:lt2>
        <a:srgbClr val="E7E6E6"/>
      </a:lt2>
      <a:accent1>
        <a:srgbClr val="39870C"/>
      </a:accent1>
      <a:accent2>
        <a:srgbClr val="E17000"/>
      </a:accent2>
      <a:accent3>
        <a:srgbClr val="8FCAE7"/>
      </a:accent3>
      <a:accent4>
        <a:srgbClr val="FFB612"/>
      </a:accent4>
      <a:accent5>
        <a:srgbClr val="76D2B6"/>
      </a:accent5>
      <a:accent6>
        <a:srgbClr val="275937"/>
      </a:accent6>
      <a:hlink>
        <a:srgbClr val="0563C1"/>
      </a:hlink>
      <a:folHlink>
        <a:srgbClr val="954F72"/>
      </a:folHlink>
    </a:clrScheme>
    <a:fontScheme name="Log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sz="2400" dirty="0" err="1" smtClean="0"/>
        </a:defPPr>
      </a:lstStyle>
    </a:txDef>
  </a:objectDefaults>
  <a:extraClrSchemeLst/>
  <a:custClrLst>
    <a:custClr name="Groen">
      <a:srgbClr val="39870C"/>
    </a:custClr>
    <a:custClr name="Oranje">
      <a:srgbClr val="E17000"/>
    </a:custClr>
    <a:custClr name="Licht blauw">
      <a:srgbClr val="8FCAE7"/>
    </a:custClr>
    <a:custClr name="Geel">
      <a:srgbClr val="FFB612"/>
    </a:custClr>
    <a:custClr name="Mint groen">
      <a:srgbClr val="76D2B6"/>
    </a:custClr>
    <a:custClr name="Donker groen">
      <a:srgbClr val="27593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  <a:custClr name="Groen achtergrond">
      <a:srgbClr val="D7E7CE"/>
    </a:custClr>
    <a:custClr name="Oranje achtergrond">
      <a:srgbClr val="F9E2CC"/>
    </a:custClr>
    <a:custClr name="Licht blauw achtergrond">
      <a:srgbClr val="E9F4FA"/>
    </a:custClr>
    <a:custClr name="Geel achtergrond">
      <a:srgbClr val="FFF0D0"/>
    </a:custClr>
    <a:custClr name="Mint groen achtergrond">
      <a:srgbClr val="E4F6F0"/>
    </a:custClr>
    <a:custClr name="Donker groen achtergrond">
      <a:srgbClr val="D4DED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Logius-basis.potx" id="{8D478C09-9951-458B-AC9A-452CE5F3AD1A}" vid="{04410D83-B0F7-4032-98FF-F98D01A972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338</Words>
  <Application>Microsoft Office PowerPoint</Application>
  <PresentationFormat>Aangepast</PresentationFormat>
  <Paragraphs>47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3" baseType="lpstr">
      <vt:lpstr>Arial</vt:lpstr>
      <vt:lpstr>Calibri</vt:lpstr>
      <vt:lpstr>Verdana</vt:lpstr>
      <vt:lpstr>Office Theme</vt:lpstr>
      <vt:lpstr>TO Notificeren</vt:lpstr>
      <vt:lpstr>PowerPoint-presentatie</vt:lpstr>
      <vt:lpstr>Digilevering, notificaties, stvz</vt:lpstr>
      <vt:lpstr>PowerPoint-presentatie</vt:lpstr>
      <vt:lpstr>PowerPoint-presentatie</vt:lpstr>
      <vt:lpstr>BOMOS, Git en het beheerproces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Annette de Wit</dc:creator>
  <cp:lastModifiedBy>Wisse, Edwin</cp:lastModifiedBy>
  <cp:revision>183</cp:revision>
  <dcterms:created xsi:type="dcterms:W3CDTF">2021-08-25T10:40:13Z</dcterms:created>
  <dcterms:modified xsi:type="dcterms:W3CDTF">2023-08-23T14:47:27Z</dcterms:modified>
</cp:coreProperties>
</file>